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5"/>
  </p:sldMasterIdLst>
  <p:notesMasterIdLst>
    <p:notesMasterId r:id="rId87"/>
  </p:notesMasterIdLst>
  <p:sldIdLst>
    <p:sldId id="256" r:id="rId6"/>
    <p:sldId id="556" r:id="rId7"/>
    <p:sldId id="677" r:id="rId8"/>
    <p:sldId id="607" r:id="rId9"/>
    <p:sldId id="608" r:id="rId10"/>
    <p:sldId id="609" r:id="rId11"/>
    <p:sldId id="610" r:id="rId12"/>
    <p:sldId id="611" r:id="rId13"/>
    <p:sldId id="612" r:id="rId14"/>
    <p:sldId id="613" r:id="rId15"/>
    <p:sldId id="614" r:id="rId16"/>
    <p:sldId id="615" r:id="rId17"/>
    <p:sldId id="616" r:id="rId18"/>
    <p:sldId id="617" r:id="rId19"/>
    <p:sldId id="688" r:id="rId20"/>
    <p:sldId id="618" r:id="rId21"/>
    <p:sldId id="619" r:id="rId22"/>
    <p:sldId id="620" r:id="rId23"/>
    <p:sldId id="621" r:id="rId24"/>
    <p:sldId id="622" r:id="rId25"/>
    <p:sldId id="623" r:id="rId26"/>
    <p:sldId id="624" r:id="rId27"/>
    <p:sldId id="625" r:id="rId28"/>
    <p:sldId id="626" r:id="rId29"/>
    <p:sldId id="627" r:id="rId30"/>
    <p:sldId id="628" r:id="rId31"/>
    <p:sldId id="629" r:id="rId32"/>
    <p:sldId id="630" r:id="rId33"/>
    <p:sldId id="631" r:id="rId34"/>
    <p:sldId id="632" r:id="rId35"/>
    <p:sldId id="633" r:id="rId36"/>
    <p:sldId id="634" r:id="rId37"/>
    <p:sldId id="635" r:id="rId38"/>
    <p:sldId id="636" r:id="rId39"/>
    <p:sldId id="637" r:id="rId40"/>
    <p:sldId id="638" r:id="rId41"/>
    <p:sldId id="683" r:id="rId42"/>
    <p:sldId id="640" r:id="rId43"/>
    <p:sldId id="641" r:id="rId44"/>
    <p:sldId id="678" r:id="rId45"/>
    <p:sldId id="643" r:id="rId46"/>
    <p:sldId id="644" r:id="rId47"/>
    <p:sldId id="645" r:id="rId48"/>
    <p:sldId id="646" r:id="rId49"/>
    <p:sldId id="647" r:id="rId50"/>
    <p:sldId id="679" r:id="rId51"/>
    <p:sldId id="649" r:id="rId52"/>
    <p:sldId id="650" r:id="rId53"/>
    <p:sldId id="651" r:id="rId54"/>
    <p:sldId id="652" r:id="rId55"/>
    <p:sldId id="653" r:id="rId56"/>
    <p:sldId id="684" r:id="rId57"/>
    <p:sldId id="685" r:id="rId58"/>
    <p:sldId id="686" r:id="rId59"/>
    <p:sldId id="657" r:id="rId60"/>
    <p:sldId id="658" r:id="rId61"/>
    <p:sldId id="680" r:id="rId62"/>
    <p:sldId id="660" r:id="rId63"/>
    <p:sldId id="661" r:id="rId64"/>
    <p:sldId id="662" r:id="rId65"/>
    <p:sldId id="687" r:id="rId66"/>
    <p:sldId id="664" r:id="rId67"/>
    <p:sldId id="665" r:id="rId68"/>
    <p:sldId id="666" r:id="rId69"/>
    <p:sldId id="667" r:id="rId70"/>
    <p:sldId id="668" r:id="rId71"/>
    <p:sldId id="681" r:id="rId72"/>
    <p:sldId id="670" r:id="rId73"/>
    <p:sldId id="671" r:id="rId74"/>
    <p:sldId id="672" r:id="rId75"/>
    <p:sldId id="673" r:id="rId76"/>
    <p:sldId id="689" r:id="rId77"/>
    <p:sldId id="690" r:id="rId78"/>
    <p:sldId id="691" r:id="rId79"/>
    <p:sldId id="682" r:id="rId80"/>
    <p:sldId id="675" r:id="rId81"/>
    <p:sldId id="676" r:id="rId82"/>
    <p:sldId id="604" r:id="rId83"/>
    <p:sldId id="605" r:id="rId84"/>
    <p:sldId id="495" r:id="rId85"/>
    <p:sldId id="454" r:id="rId8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7"/>
            <p14:sldId id="607"/>
            <p14:sldId id="608"/>
            <p14:sldId id="609"/>
            <p14:sldId id="610"/>
            <p14:sldId id="611"/>
            <p14:sldId id="612"/>
            <p14:sldId id="613"/>
            <p14:sldId id="614"/>
            <p14:sldId id="615"/>
            <p14:sldId id="616"/>
            <p14:sldId id="617"/>
            <p14:sldId id="688"/>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83"/>
            <p14:sldId id="640"/>
            <p14:sldId id="641"/>
            <p14:sldId id="678"/>
            <p14:sldId id="643"/>
            <p14:sldId id="644"/>
            <p14:sldId id="645"/>
            <p14:sldId id="646"/>
            <p14:sldId id="647"/>
            <p14:sldId id="679"/>
            <p14:sldId id="649"/>
            <p14:sldId id="650"/>
            <p14:sldId id="651"/>
            <p14:sldId id="652"/>
            <p14:sldId id="653"/>
            <p14:sldId id="684"/>
            <p14:sldId id="685"/>
            <p14:sldId id="686"/>
            <p14:sldId id="657"/>
            <p14:sldId id="658"/>
            <p14:sldId id="680"/>
            <p14:sldId id="660"/>
            <p14:sldId id="661"/>
            <p14:sldId id="662"/>
            <p14:sldId id="687"/>
            <p14:sldId id="664"/>
            <p14:sldId id="665"/>
            <p14:sldId id="666"/>
            <p14:sldId id="667"/>
            <p14:sldId id="668"/>
            <p14:sldId id="681"/>
            <p14:sldId id="670"/>
            <p14:sldId id="671"/>
            <p14:sldId id="672"/>
            <p14:sldId id="673"/>
            <p14:sldId id="689"/>
            <p14:sldId id="690"/>
            <p14:sldId id="691"/>
            <p14:sldId id="682"/>
            <p14:sldId id="675"/>
            <p14:sldId id="676"/>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EAFF"/>
    <a:srgbClr val="0088EE"/>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45995" autoAdjust="0"/>
  </p:normalViewPr>
  <p:slideViewPr>
    <p:cSldViewPr snapToGrid="0">
      <p:cViewPr varScale="1">
        <p:scale>
          <a:sx n="40" d="100"/>
          <a:sy n="40" d="100"/>
        </p:scale>
        <p:origin x="2020" y="4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notesMaster" Target="notesMasters/notesMaster1.xml"/><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customXml" Target="../customXml/item4.xml"/><Relationship Id="rId9"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a:solidFill>
          <a:schemeClr val="accent2">
            <a:lumMod val="50000"/>
          </a:schemeClr>
        </a:solidFill>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a:solidFill>
          <a:schemeClr val="accent3">
            <a:lumMod val="50000"/>
          </a:schemeClr>
        </a:solidFill>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a:solidFill>
          <a:schemeClr val="accent6">
            <a:lumMod val="50000"/>
          </a:schemeClr>
        </a:solidFill>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a:solidFill>
          <a:schemeClr val="accent5">
            <a:lumMod val="75000"/>
          </a:schemeClr>
        </a:solidFill>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a:solidFill>
          <a:schemeClr val="accent1">
            <a:lumMod val="50000"/>
          </a:schemeClr>
        </a:solidFill>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a:solidFill>
          <a:schemeClr val="tx1">
            <a:lumMod val="60000"/>
            <a:lumOff val="40000"/>
          </a:schemeClr>
        </a:solidFill>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CB08470E-F1D7-4FB8-BEDE-99462C68FA57}" type="presOf" srcId="{749654BA-097A-4093-B81D-F0D7C8F45CDF}" destId="{D38C2A64-A10E-4419-8CC2-7C9DBC741F60}" srcOrd="0" destOrd="0" presId="urn:microsoft.com/office/officeart/2005/8/layout/default"/>
    <dgm:cxn modelId="{3227E91A-A5E5-4657-895F-423B13C5B440}"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A190A6CC-6568-4D15-89D4-D077AFDC7B31}" type="presOf" srcId="{74B70E5F-85FA-42B8-A7FE-FD42B697C579}" destId="{AD9EF522-A474-43A3-8895-E1B5C946DAB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0F5BBF7B-D022-45B4-B9A9-29DA40C2BF94}" type="presOf" srcId="{AF416352-CE85-458F-A403-D1461F23E8F6}" destId="{B3D60F83-A71F-4664-B2E0-FDAF1E1F667A}"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F6FCA1CA-1CA1-4CF8-A902-DF5F31A7EEE7}" type="presOf" srcId="{B305BEE9-96E7-4D38-B9B2-E40B0F514BFD}" destId="{D103E3C0-707E-4981-B759-BBF58D011072}" srcOrd="0" destOrd="0" presId="urn:microsoft.com/office/officeart/2005/8/layout/default"/>
    <dgm:cxn modelId="{6DD8B3E9-2AA6-4D69-A2FD-BC1572D8544C}" type="presOf" srcId="{FAB1662F-7421-4F7B-A5C0-57390BFE5777}" destId="{2AFE754E-A9BE-43F0-99CC-FD0E25860E09}" srcOrd="0" destOrd="0" presId="urn:microsoft.com/office/officeart/2005/8/layout/default"/>
    <dgm:cxn modelId="{9B6D8247-B9AE-42DE-B008-31EEFBC30AAD}" type="presOf" srcId="{F2103179-96ED-4A7F-B05C-6921D6031C09}" destId="{B2BFB56C-67A7-452B-802F-5F7E827C13F9}" srcOrd="0" destOrd="0" presId="urn:microsoft.com/office/officeart/2005/8/layout/default"/>
    <dgm:cxn modelId="{81D5AF1F-A23F-4BCA-B102-17D5C10936B6}" type="presParOf" srcId="{2AFE754E-A9BE-43F0-99CC-FD0E25860E09}" destId="{AD9EF522-A474-43A3-8895-E1B5C946DABC}" srcOrd="0" destOrd="0" presId="urn:microsoft.com/office/officeart/2005/8/layout/default"/>
    <dgm:cxn modelId="{AE10BE8E-14CC-42BE-B34B-46CF035B44EE}" type="presParOf" srcId="{2AFE754E-A9BE-43F0-99CC-FD0E25860E09}" destId="{0337DDA8-12A4-4D35-A6BA-A52F916C71F9}" srcOrd="1" destOrd="0" presId="urn:microsoft.com/office/officeart/2005/8/layout/default"/>
    <dgm:cxn modelId="{6CE16E79-4C28-42EB-84D3-102F82342261}" type="presParOf" srcId="{2AFE754E-A9BE-43F0-99CC-FD0E25860E09}" destId="{F626D2C1-E362-4EE4-A84D-3ECF9A9E587C}" srcOrd="2" destOrd="0" presId="urn:microsoft.com/office/officeart/2005/8/layout/default"/>
    <dgm:cxn modelId="{81997446-851B-4F53-B611-CC16D87BCA1D}" type="presParOf" srcId="{2AFE754E-A9BE-43F0-99CC-FD0E25860E09}" destId="{B0E36A32-ED2F-4B07-A82C-07B5A09FFFAF}" srcOrd="3" destOrd="0" presId="urn:microsoft.com/office/officeart/2005/8/layout/default"/>
    <dgm:cxn modelId="{89899F3F-2236-496D-A0B3-85C18DA0BEDE}" type="presParOf" srcId="{2AFE754E-A9BE-43F0-99CC-FD0E25860E09}" destId="{D103E3C0-707E-4981-B759-BBF58D011072}" srcOrd="4" destOrd="0" presId="urn:microsoft.com/office/officeart/2005/8/layout/default"/>
    <dgm:cxn modelId="{12F592C4-DACC-419A-8A24-02FDD8BCA3C4}" type="presParOf" srcId="{2AFE754E-A9BE-43F0-99CC-FD0E25860E09}" destId="{E5900466-67F8-46B4-B51F-DC4C80A488EE}" srcOrd="5" destOrd="0" presId="urn:microsoft.com/office/officeart/2005/8/layout/default"/>
    <dgm:cxn modelId="{4ABF58B5-760F-4371-AA2C-E27246E683B0}" type="presParOf" srcId="{2AFE754E-A9BE-43F0-99CC-FD0E25860E09}" destId="{D38C2A64-A10E-4419-8CC2-7C9DBC741F60}" srcOrd="6" destOrd="0" presId="urn:microsoft.com/office/officeart/2005/8/layout/default"/>
    <dgm:cxn modelId="{53EE1014-CA48-4E6F-993A-4C57BEB57787}" type="presParOf" srcId="{2AFE754E-A9BE-43F0-99CC-FD0E25860E09}" destId="{27184C94-8BBD-4279-BF24-E340D2BB3CF4}" srcOrd="7" destOrd="0" presId="urn:microsoft.com/office/officeart/2005/8/layout/default"/>
    <dgm:cxn modelId="{9DAAC905-E196-4A4E-B05A-9839AAC9A3C7}" type="presParOf" srcId="{2AFE754E-A9BE-43F0-99CC-FD0E25860E09}" destId="{B3D60F83-A71F-4664-B2E0-FDAF1E1F667A}" srcOrd="8" destOrd="0" presId="urn:microsoft.com/office/officeart/2005/8/layout/default"/>
    <dgm:cxn modelId="{F0E0EF27-1B0D-4D40-846D-1077DBC842DB}" type="presParOf" srcId="{2AFE754E-A9BE-43F0-99CC-FD0E25860E09}" destId="{7494D5FB-4DF4-427E-A02C-DF883CFADE6A}" srcOrd="9" destOrd="0" presId="urn:microsoft.com/office/officeart/2005/8/layout/default"/>
    <dgm:cxn modelId="{2A7BF217-D65E-49EB-8A72-3CDD1129896E}"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6/19/2015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28404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6345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29588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599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69851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Slide Objectives:</a:t>
            </a:r>
            <a:endParaRPr lang="en-US" dirty="0" smtClean="0">
              <a:effectLst/>
            </a:endParaRPr>
          </a:p>
          <a:p>
            <a:r>
              <a:rPr lang="en-US" dirty="0" smtClean="0"/>
              <a:t>Explain SQL Server Database Connectivity.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Speaking Points:</a:t>
            </a:r>
            <a:endParaRPr lang="en-US" dirty="0" smtClean="0">
              <a:effectLst/>
            </a:endParaRPr>
          </a:p>
          <a:p>
            <a:r>
              <a:rPr lang="en-US" b="0" dirty="0" smtClean="0"/>
              <a:t>Explain</a:t>
            </a:r>
            <a:r>
              <a:rPr lang="en-US" b="0" baseline="0" dirty="0" smtClean="0"/>
              <a:t> how data is protected using </a:t>
            </a:r>
            <a:r>
              <a:rPr lang="en-US" sz="1200" b="0" i="0" kern="1200" baseline="0" dirty="0" smtClean="0">
                <a:solidFill>
                  <a:schemeClr val="tx1"/>
                </a:solidFill>
                <a:effectLst/>
                <a:latin typeface="+mn-lt"/>
                <a:ea typeface="+mn-ea"/>
                <a:cs typeface="+mn-cs"/>
              </a:rPr>
              <a:t>s</a:t>
            </a:r>
            <a:r>
              <a:rPr lang="en-US" sz="1200" b="0" i="0" kern="1200" dirty="0" smtClean="0">
                <a:solidFill>
                  <a:schemeClr val="tx1"/>
                </a:solidFill>
                <a:effectLst/>
                <a:latin typeface="+mn-lt"/>
                <a:ea typeface="+mn-ea"/>
                <a:cs typeface="+mn-cs"/>
              </a:rPr>
              <a:t>erver-level firewall and database-level firewall rules. </a:t>
            </a:r>
          </a:p>
          <a:p>
            <a:r>
              <a:rPr lang="en-US" sz="1200" b="0" i="0" kern="1200" baseline="0" dirty="0" smtClean="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2344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2609137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a:t>
            </a:r>
            <a:r>
              <a:rPr lang="en-US" baseline="0" smtClean="0">
                <a:effectLst/>
                <a:latin typeface="Segoe UI" panose="020B0502040204020203" pitchFamily="34" charset="0"/>
              </a:rPr>
              <a:t>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986754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475221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1142600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The</a:t>
            </a:r>
            <a:r>
              <a:rPr lang="sv-SE" baseline="0" dirty="0" smtClean="0"/>
              <a:t> Azure data Platform is HUGE and growing. This session will have to be brief about some of this content and make a few deep dives here and there.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smtClean="0"/>
              <a:t>Demo 1)</a:t>
            </a:r>
            <a:endParaRPr lang="en-US" sz="7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3797382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2540407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1102438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736699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454274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4212303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596421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2)</a:t>
            </a:r>
            <a:endParaRPr lang="en-US" sz="8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27</a:t>
            </a:fld>
            <a:endParaRPr lang="en-US"/>
          </a:p>
        </p:txBody>
      </p:sp>
    </p:spTree>
    <p:extLst>
      <p:ext uri="{BB962C8B-B14F-4D97-AF65-F5344CB8AC3E}">
        <p14:creationId xmlns:p14="http://schemas.microsoft.com/office/powerpoint/2010/main" val="2273035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4209716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2708392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Microsoft Azure</a:t>
            </a:r>
            <a:r>
              <a:rPr lang="sv-SE" baseline="0" dirty="0" smtClean="0"/>
              <a:t> SQL Database the PaaS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36299840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1786649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2930568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16432918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19454071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This</a:t>
            </a:r>
            <a:r>
              <a:rPr lang="sv-SE" dirty="0" smtClean="0"/>
              <a:t> </a:t>
            </a:r>
            <a:r>
              <a:rPr lang="sv-SE" dirty="0" err="1" smtClean="0"/>
              <a:t>section</a:t>
            </a:r>
            <a:r>
              <a:rPr lang="sv-SE" dirty="0" smtClean="0"/>
              <a:t> is </a:t>
            </a:r>
            <a:r>
              <a:rPr lang="sv-SE" dirty="0" err="1" smtClean="0"/>
              <a:t>optional</a:t>
            </a:r>
            <a:r>
              <a:rPr lang="sv-SE" dirty="0" smtClean="0"/>
              <a:t>. If </a:t>
            </a:r>
            <a:r>
              <a:rPr lang="sv-SE" dirty="0" err="1" smtClean="0"/>
              <a:t>you</a:t>
            </a:r>
            <a:r>
              <a:rPr lang="sv-SE" dirty="0" smtClean="0"/>
              <a:t> </a:t>
            </a:r>
            <a:r>
              <a:rPr lang="sv-SE" dirty="0" err="1" smtClean="0"/>
              <a:t>have</a:t>
            </a:r>
            <a:r>
              <a:rPr lang="sv-SE" dirty="0" smtClean="0"/>
              <a:t> an </a:t>
            </a:r>
            <a:r>
              <a:rPr lang="sv-SE" dirty="0" err="1" smtClean="0"/>
              <a:t>audience</a:t>
            </a:r>
            <a:r>
              <a:rPr lang="sv-SE" dirty="0" smtClean="0"/>
              <a:t> </a:t>
            </a:r>
            <a:r>
              <a:rPr lang="sv-SE" dirty="0" err="1" smtClean="0"/>
              <a:t>with</a:t>
            </a:r>
            <a:r>
              <a:rPr lang="sv-SE" dirty="0" smtClean="0"/>
              <a:t> a </a:t>
            </a:r>
            <a:r>
              <a:rPr lang="sv-SE" dirty="0" err="1" smtClean="0"/>
              <a:t>specifi</a:t>
            </a:r>
            <a:r>
              <a:rPr lang="sv-SE" baseline="0" dirty="0" err="1" smtClean="0"/>
              <a:t>c</a:t>
            </a:r>
            <a:r>
              <a:rPr lang="sv-SE" baseline="0" dirty="0" smtClean="0"/>
              <a:t> </a:t>
            </a:r>
            <a:r>
              <a:rPr lang="sv-SE" baseline="0" dirty="0" err="1" smtClean="0"/>
              <a:t>interest</a:t>
            </a:r>
            <a:r>
              <a:rPr lang="sv-SE" baseline="0" dirty="0" smtClean="0"/>
              <a:t> in </a:t>
            </a:r>
            <a:r>
              <a:rPr lang="sv-SE" baseline="0" dirty="0" err="1" smtClean="0"/>
              <a:t>this</a:t>
            </a:r>
            <a:r>
              <a:rPr lang="sv-SE" baseline="0" dirty="0" smtClean="0"/>
              <a:t> </a:t>
            </a:r>
            <a:r>
              <a:rPr lang="sv-SE" baseline="0" dirty="0" err="1" smtClean="0"/>
              <a:t>there</a:t>
            </a:r>
            <a:r>
              <a:rPr lang="sv-SE" baseline="0" dirty="0" smtClean="0"/>
              <a:t> </a:t>
            </a:r>
            <a:r>
              <a:rPr lang="sv-SE" baseline="0" dirty="0" err="1" smtClean="0"/>
              <a:t>are</a:t>
            </a:r>
            <a:r>
              <a:rPr lang="sv-SE" baseline="0" dirty="0" smtClean="0"/>
              <a:t> </a:t>
            </a:r>
            <a:r>
              <a:rPr lang="sv-SE" baseline="0" dirty="0" err="1" smtClean="0"/>
              <a:t>many</a:t>
            </a:r>
            <a:r>
              <a:rPr lang="sv-SE" baseline="0" dirty="0" smtClean="0"/>
              <a:t> </a:t>
            </a:r>
            <a:r>
              <a:rPr lang="sv-SE" baseline="0" dirty="0" err="1" smtClean="0"/>
              <a:t>more</a:t>
            </a:r>
            <a:r>
              <a:rPr lang="sv-SE" baseline="0" dirty="0" smtClean="0"/>
              <a:t> </a:t>
            </a:r>
            <a:r>
              <a:rPr lang="sv-SE" baseline="0" dirty="0" err="1" smtClean="0"/>
              <a:t>slides</a:t>
            </a:r>
            <a:r>
              <a:rPr lang="sv-SE" baseline="0" dirty="0" smtClean="0"/>
              <a:t> </a:t>
            </a:r>
            <a:r>
              <a:rPr lang="sv-SE" baseline="0" dirty="0" err="1" smtClean="0"/>
              <a:t>hidden</a:t>
            </a:r>
            <a:r>
              <a:rPr lang="sv-SE" baseline="0" dirty="0" smtClean="0"/>
              <a:t> in a </a:t>
            </a:r>
            <a:r>
              <a:rPr lang="sv-SE" baseline="0" dirty="0" err="1" smtClean="0"/>
              <a:t>section</a:t>
            </a:r>
            <a:r>
              <a:rPr lang="sv-SE" baseline="0" dirty="0" smtClean="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21032373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4124534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37</a:t>
            </a:fld>
            <a:endParaRPr lang="en-US"/>
          </a:p>
        </p:txBody>
      </p:sp>
    </p:spTree>
    <p:extLst>
      <p:ext uri="{BB962C8B-B14F-4D97-AF65-F5344CB8AC3E}">
        <p14:creationId xmlns:p14="http://schemas.microsoft.com/office/powerpoint/2010/main" val="38898453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needed</a:t>
            </a:r>
          </a:p>
          <a:p>
            <a:pPr marL="0" indent="0">
              <a:buNone/>
            </a:pPr>
            <a:endParaRPr lang="en-US" dirty="0" smtClean="0"/>
          </a:p>
          <a:p>
            <a:pPr marL="0" indent="0">
              <a:buNone/>
            </a:pPr>
            <a:r>
              <a:rPr lang="en-US" b="1" dirty="0" smtClean="0"/>
              <a:t>Animation:</a:t>
            </a:r>
          </a:p>
          <a:p>
            <a:pPr marL="0" indent="0">
              <a:buNone/>
            </a:pPr>
            <a:endParaRPr lang="en-US" dirty="0" smtClean="0"/>
          </a:p>
          <a:p>
            <a:pPr marL="0" indent="0">
              <a:buNone/>
            </a:pPr>
            <a:r>
              <a:rPr lang="en-US" dirty="0" smtClean="0"/>
              <a:t>We</a:t>
            </a:r>
            <a:r>
              <a:rPr lang="en-US" baseline="0" dirty="0" smtClean="0"/>
              <a:t> start off with 3 basic databases</a:t>
            </a:r>
          </a:p>
          <a:p>
            <a:pPr marL="0" indent="0">
              <a:buNone/>
            </a:pPr>
            <a:r>
              <a:rPr lang="en-US" baseline="0" dirty="0" smtClean="0"/>
              <a:t>[click]: We can vertically scale one of these to a standard instance</a:t>
            </a:r>
          </a:p>
          <a:p>
            <a:pPr marL="0" indent="0">
              <a:buNone/>
            </a:pPr>
            <a:r>
              <a:rPr lang="en-US" baseline="0" dirty="0" smtClean="0"/>
              <a:t>[click]: We can also add more instances by scaling horizontally</a:t>
            </a:r>
          </a:p>
          <a:p>
            <a:pPr marL="0" indent="0">
              <a:buNone/>
            </a:pPr>
            <a:r>
              <a:rPr lang="en-US" baseline="0" dirty="0" smtClean="0"/>
              <a:t>[click]: If an instance need more headroom, we can always still vertically scale</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31325413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smtClean="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107980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SQL Server in a Microsoft Azure Virtual Machine!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8354851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37122567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Demo 4)</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5196818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the new Microsoft Azure DocumentDB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46</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359417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5)</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292817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Time for the </a:t>
            </a:r>
            <a:r>
              <a:rPr lang="sv-SE" baseline="0" dirty="0" smtClean="0"/>
              <a:t>Microsoft Azure Search as a Service offering!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57</a:t>
            </a:fld>
            <a:endParaRPr lang="en-US"/>
          </a:p>
        </p:txBody>
      </p:sp>
    </p:spTree>
    <p:extLst>
      <p:ext uri="{BB962C8B-B14F-4D97-AF65-F5344CB8AC3E}">
        <p14:creationId xmlns:p14="http://schemas.microsoft.com/office/powerpoint/2010/main" val="12156825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Azure Search is a fully managed search solution that allows developers to enable search experiences in applications.</a:t>
            </a:r>
          </a:p>
        </p:txBody>
      </p:sp>
      <p:sp>
        <p:nvSpPr>
          <p:cNvPr id="4" name="Slide Number Placeholder 3"/>
          <p:cNvSpPr>
            <a:spLocks noGrp="1"/>
          </p:cNvSpPr>
          <p:nvPr>
            <p:ph type="sldNum" sz="quarter" idx="10"/>
          </p:nvPr>
        </p:nvSpPr>
        <p:spPr/>
        <p:txBody>
          <a:bodyPr/>
          <a:lstStyle/>
          <a:p>
            <a:fld id="{ADA9749E-FBCD-4239-AFBA-6C4AFE6C59B7}" type="slidenum">
              <a:rPr lang="en-US" smtClean="0"/>
              <a:pPr/>
              <a:t>58</a:t>
            </a:fld>
            <a:endParaRPr lang="en-US"/>
          </a:p>
        </p:txBody>
      </p:sp>
    </p:spTree>
    <p:extLst>
      <p:ext uri="{BB962C8B-B14F-4D97-AF65-F5344CB8AC3E}">
        <p14:creationId xmlns:p14="http://schemas.microsoft.com/office/powerpoint/2010/main" val="1108459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59</a:t>
            </a:fld>
            <a:endParaRPr lang="en-US"/>
          </a:p>
        </p:txBody>
      </p:sp>
    </p:spTree>
    <p:extLst>
      <p:ext uri="{BB962C8B-B14F-4D97-AF65-F5344CB8AC3E}">
        <p14:creationId xmlns:p14="http://schemas.microsoft.com/office/powerpoint/2010/main" val="22422999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Demo 6)</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2690137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dirty="0"/>
          </a:p>
        </p:txBody>
      </p:sp>
    </p:spTree>
    <p:extLst>
      <p:ext uri="{BB962C8B-B14F-4D97-AF65-F5344CB8AC3E}">
        <p14:creationId xmlns:p14="http://schemas.microsoft.com/office/powerpoint/2010/main" val="18286494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In the Azure Portal</a:t>
            </a:r>
            <a:r>
              <a:rPr lang="sv-SE" baseline="0" dirty="0" smtClean="0"/>
              <a:t> </a:t>
            </a:r>
            <a:r>
              <a:rPr lang="sv-SE" baseline="0" dirty="0" err="1" smtClean="0"/>
              <a:t>choose</a:t>
            </a:r>
            <a:r>
              <a:rPr lang="sv-SE" baseline="0" dirty="0" smtClean="0"/>
              <a:t> ”new +” -&gt; ”</a:t>
            </a:r>
            <a:r>
              <a:rPr lang="sv-SE" baseline="0" dirty="0" err="1" smtClean="0"/>
              <a:t>Search</a:t>
            </a:r>
            <a:r>
              <a:rPr lang="sv-SE" baseline="0" dirty="0" smtClean="0"/>
              <a:t>”.</a:t>
            </a:r>
          </a:p>
          <a:p>
            <a:r>
              <a:rPr lang="sv-SE" dirty="0" err="1" smtClean="0"/>
              <a:t>Pricing</a:t>
            </a:r>
            <a:r>
              <a:rPr lang="sv-SE" baseline="0" dirty="0" smtClean="0"/>
              <a:t> </a:t>
            </a:r>
            <a:r>
              <a:rPr lang="sv-SE" baseline="0" dirty="0" err="1" smtClean="0"/>
              <a:t>tier</a:t>
            </a:r>
            <a:r>
              <a:rPr lang="sv-SE" baseline="0" dirty="0" smtClean="0"/>
              <a:t> is </a:t>
            </a:r>
            <a:r>
              <a:rPr lang="sv-SE" baseline="0" dirty="0" err="1" smtClean="0"/>
              <a:t>either</a:t>
            </a:r>
            <a:r>
              <a:rPr lang="sv-SE" baseline="0" dirty="0" smtClean="0"/>
              <a:t> Standard or </a:t>
            </a:r>
            <a:r>
              <a:rPr lang="sv-SE" baseline="0" dirty="0" err="1" smtClean="0"/>
              <a:t>Free</a:t>
            </a:r>
            <a:r>
              <a:rPr lang="sv-SE" baseline="0" dirty="0" smtClean="0"/>
              <a:t> </a:t>
            </a:r>
            <a:r>
              <a:rPr lang="sv-SE" baseline="0" dirty="0" err="1" smtClean="0"/>
              <a:t>where</a:t>
            </a:r>
            <a:r>
              <a:rPr lang="sv-SE" baseline="0" dirty="0" smtClean="0"/>
              <a:t> the </a:t>
            </a:r>
            <a:r>
              <a:rPr lang="sv-SE" baseline="0" dirty="0" err="1" smtClean="0"/>
              <a:t>latter</a:t>
            </a:r>
            <a:r>
              <a:rPr lang="sv-SE" baseline="0" dirty="0" smtClean="0"/>
              <a:t> </a:t>
            </a:r>
            <a:r>
              <a:rPr lang="sv-SE" baseline="0" dirty="0" err="1" smtClean="0"/>
              <a:t>naturally</a:t>
            </a:r>
            <a:r>
              <a:rPr lang="sv-SE" baseline="0" dirty="0" smtClean="0"/>
              <a:t> is </a:t>
            </a:r>
            <a:r>
              <a:rPr lang="sv-SE" baseline="0" dirty="0" err="1" smtClean="0"/>
              <a:t>useful</a:t>
            </a:r>
            <a:r>
              <a:rPr lang="sv-SE" baseline="0" dirty="0" smtClean="0"/>
              <a:t> for </a:t>
            </a:r>
            <a:r>
              <a:rPr lang="sv-SE" baseline="0" dirty="0" err="1" smtClean="0"/>
              <a:t>functional</a:t>
            </a:r>
            <a:r>
              <a:rPr lang="sv-SE" baseline="0" dirty="0" smtClean="0"/>
              <a:t> </a:t>
            </a:r>
            <a:r>
              <a:rPr lang="sv-SE" baseline="0" dirty="0" err="1" smtClean="0"/>
              <a:t>development</a:t>
            </a:r>
            <a:r>
              <a:rPr lang="sv-SE" baseline="0" dirty="0" smtClean="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63</a:t>
            </a:fld>
            <a:endParaRPr lang="en-US"/>
          </a:p>
        </p:txBody>
      </p:sp>
    </p:spTree>
    <p:extLst>
      <p:ext uri="{BB962C8B-B14F-4D97-AF65-F5344CB8AC3E}">
        <p14:creationId xmlns:p14="http://schemas.microsoft.com/office/powerpoint/2010/main" val="16255976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Pick a location for</a:t>
            </a:r>
            <a:r>
              <a:rPr lang="en-US" baseline="0" noProof="0" dirty="0" smtClean="0"/>
              <a:t> the service.</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64</a:t>
            </a:fld>
            <a:endParaRPr lang="en-US"/>
          </a:p>
        </p:txBody>
      </p:sp>
    </p:spTree>
    <p:extLst>
      <p:ext uri="{BB962C8B-B14F-4D97-AF65-F5344CB8AC3E}">
        <p14:creationId xmlns:p14="http://schemas.microsoft.com/office/powerpoint/2010/main" val="10565061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Hadoop in Azure known as Microsoft Azure HDInsight!</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67</a:t>
            </a:fld>
            <a:endParaRPr lang="en-US"/>
          </a:p>
        </p:txBody>
      </p:sp>
    </p:spTree>
    <p:extLst>
      <p:ext uri="{BB962C8B-B14F-4D97-AF65-F5344CB8AC3E}">
        <p14:creationId xmlns:p14="http://schemas.microsoft.com/office/powerpoint/2010/main" val="7934420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23294841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69</a:t>
            </a:fld>
            <a:endParaRPr lang="en-US" dirty="0">
              <a:solidFill>
                <a:prstClr val="black"/>
              </a:solidFill>
            </a:endParaRPr>
          </a:p>
        </p:txBody>
      </p:sp>
    </p:spTree>
    <p:extLst>
      <p:ext uri="{BB962C8B-B14F-4D97-AF65-F5344CB8AC3E}">
        <p14:creationId xmlns:p14="http://schemas.microsoft.com/office/powerpoint/2010/main" val="11242518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42309624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27565999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15728983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sz="1200" dirty="0" smtClean="0">
                <a:solidFill>
                  <a:schemeClr val="tx1"/>
                </a:solidFill>
              </a:rPr>
              <a:t>Fully managed relational data warehouse-as-a-service.</a:t>
            </a:r>
          </a:p>
          <a:p>
            <a:pPr marL="171450" indent="-171450" algn="l">
              <a:buFont typeface="Arial" panose="020B0604020202020204" pitchFamily="34" charset="0"/>
              <a:buChar char="•"/>
            </a:pPr>
            <a:r>
              <a:rPr lang="en-US" sz="1200" dirty="0" smtClean="0">
                <a:solidFill>
                  <a:schemeClr val="tx1"/>
                </a:solidFill>
              </a:rPr>
              <a:t>Industry’s first elastic cloud data warehouse with enterprise-grade capabilities</a:t>
            </a:r>
          </a:p>
          <a:p>
            <a:pPr marL="171450" indent="-171450" algn="l">
              <a:buFont typeface="Arial" panose="020B0604020202020204" pitchFamily="34" charset="0"/>
              <a:buChar char="•"/>
            </a:pPr>
            <a:r>
              <a:rPr lang="en-US" sz="1200" dirty="0" smtClean="0">
                <a:solidFill>
                  <a:schemeClr val="tx1"/>
                </a:solidFill>
              </a:rPr>
              <a:t>Support your smallest to largest data sets</a:t>
            </a:r>
          </a:p>
          <a:p>
            <a:pPr algn="l"/>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13320007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74</a:t>
            </a:fld>
            <a:endParaRPr lang="en-US">
              <a:solidFill>
                <a:prstClr val="black"/>
              </a:solidFill>
            </a:endParaRPr>
          </a:p>
        </p:txBody>
      </p:sp>
    </p:spTree>
    <p:extLst>
      <p:ext uri="{BB962C8B-B14F-4D97-AF65-F5344CB8AC3E}">
        <p14:creationId xmlns:p14="http://schemas.microsoft.com/office/powerpoint/2010/main" val="3952358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830059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There are other SQL Solutions you can</a:t>
            </a:r>
            <a:r>
              <a:rPr lang="sv-SE" baseline="0" dirty="0" smtClean="0"/>
              <a:t> choose to run in Azure. Official support exists for MySQL and Oracle.</a:t>
            </a:r>
          </a:p>
          <a:p>
            <a:endParaRPr lang="sv-SE" baseline="0" dirty="0" smtClean="0"/>
          </a:p>
          <a:p>
            <a:r>
              <a:rPr lang="sv-SE" baseline="0" dirty="0" smtClean="0"/>
              <a:t>(Good place to show the portal and that you can provision Oracle and MySQL databases in Azure just as easily as you can provision the Microsoft SQL options.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75</a:t>
            </a:fld>
            <a:endParaRPr lang="en-US"/>
          </a:p>
        </p:txBody>
      </p:sp>
    </p:spTree>
    <p:extLst>
      <p:ext uri="{BB962C8B-B14F-4D97-AF65-F5344CB8AC3E}">
        <p14:creationId xmlns:p14="http://schemas.microsoft.com/office/powerpoint/2010/main" val="23999645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As </a:t>
            </a:r>
            <a:r>
              <a:rPr lang="sv-SE" dirty="0" err="1" smtClean="0"/>
              <a:t>you</a:t>
            </a:r>
            <a:r>
              <a:rPr lang="sv-SE" dirty="0" smtClean="0"/>
              <a:t> </a:t>
            </a:r>
            <a:r>
              <a:rPr lang="sv-SE" dirty="0" err="1" smtClean="0"/>
              <a:t>can</a:t>
            </a:r>
            <a:r>
              <a:rPr lang="sv-SE" dirty="0" smtClean="0"/>
              <a:t> </a:t>
            </a:r>
            <a:r>
              <a:rPr lang="sv-SE" dirty="0" err="1" smtClean="0"/>
              <a:t>see</a:t>
            </a:r>
            <a:r>
              <a:rPr lang="sv-SE" dirty="0" smtClean="0"/>
              <a:t> </a:t>
            </a:r>
            <a:r>
              <a:rPr lang="sv-SE" dirty="0" err="1" smtClean="0"/>
              <a:t>there</a:t>
            </a:r>
            <a:r>
              <a:rPr lang="sv-SE" dirty="0" smtClean="0"/>
              <a:t> </a:t>
            </a:r>
            <a:r>
              <a:rPr lang="sv-SE" dirty="0" err="1" smtClean="0"/>
              <a:t>are</a:t>
            </a:r>
            <a:r>
              <a:rPr lang="sv-SE" dirty="0" smtClean="0"/>
              <a:t> a </a:t>
            </a:r>
            <a:r>
              <a:rPr lang="sv-SE" dirty="0" err="1" smtClean="0"/>
              <a:t>lot</a:t>
            </a:r>
            <a:r>
              <a:rPr lang="sv-SE" dirty="0" smtClean="0"/>
              <a:t> of options</a:t>
            </a:r>
            <a:r>
              <a:rPr lang="sv-SE" baseline="0" dirty="0" smtClean="0"/>
              <a:t> in the Microsoft Azure </a:t>
            </a:r>
            <a:r>
              <a:rPr lang="sv-SE" baseline="0" dirty="0" err="1" smtClean="0"/>
              <a:t>DataPlatform</a:t>
            </a:r>
            <a:r>
              <a:rPr lang="sv-SE" baseline="0" dirty="0" smtClean="0"/>
              <a:t> </a:t>
            </a:r>
            <a:r>
              <a:rPr lang="sv-SE" baseline="0" dirty="0" err="1" smtClean="0"/>
              <a:t>offerings</a:t>
            </a:r>
            <a:r>
              <a:rPr lang="sv-SE" baseline="0" dirty="0" smtClean="0"/>
              <a:t>. It </a:t>
            </a:r>
            <a:r>
              <a:rPr lang="sv-SE" baseline="0" dirty="0" err="1" smtClean="0"/>
              <a:t>may</a:t>
            </a:r>
            <a:r>
              <a:rPr lang="sv-SE" baseline="0" dirty="0" smtClean="0"/>
              <a:t> be a </a:t>
            </a:r>
            <a:r>
              <a:rPr lang="sv-SE" baseline="0" dirty="0" err="1" smtClean="0"/>
              <a:t>challenge</a:t>
            </a:r>
            <a:r>
              <a:rPr lang="sv-SE" baseline="0" dirty="0" smtClean="0"/>
              <a:t> to </a:t>
            </a:r>
            <a:r>
              <a:rPr lang="sv-SE" baseline="0" dirty="0" err="1" smtClean="0"/>
              <a:t>identify</a:t>
            </a:r>
            <a:r>
              <a:rPr lang="sv-SE" baseline="0" dirty="0" smtClean="0"/>
              <a:t> the </a:t>
            </a:r>
            <a:r>
              <a:rPr lang="sv-SE" baseline="0" dirty="0" err="1" smtClean="0"/>
              <a:t>most</a:t>
            </a:r>
            <a:r>
              <a:rPr lang="sv-SE" baseline="0" dirty="0" smtClean="0"/>
              <a:t> </a:t>
            </a:r>
            <a:r>
              <a:rPr lang="sv-SE" baseline="0" dirty="0" err="1" smtClean="0"/>
              <a:t>suitable</a:t>
            </a:r>
            <a:r>
              <a:rPr lang="sv-SE" baseline="0" dirty="0" smtClean="0"/>
              <a:t> options in </a:t>
            </a:r>
            <a:r>
              <a:rPr lang="sv-SE" baseline="0" dirty="0" err="1" smtClean="0"/>
              <a:t>every</a:t>
            </a:r>
            <a:r>
              <a:rPr lang="sv-SE" baseline="0" dirty="0" smtClean="0"/>
              <a:t> </a:t>
            </a:r>
            <a:r>
              <a:rPr lang="sv-SE" baseline="0" dirty="0" err="1" smtClean="0"/>
              <a:t>case</a:t>
            </a:r>
            <a:r>
              <a:rPr lang="sv-SE" baseline="0" dirty="0" smtClean="0"/>
              <a:t> </a:t>
            </a:r>
            <a:r>
              <a:rPr lang="sv-SE" baseline="0" dirty="0" err="1" smtClean="0"/>
              <a:t>but</a:t>
            </a:r>
            <a:r>
              <a:rPr lang="sv-SE" baseline="0" dirty="0" smtClean="0"/>
              <a:t> </a:t>
            </a:r>
            <a:r>
              <a:rPr lang="sv-SE" baseline="0" dirty="0" err="1" smtClean="0"/>
              <a:t>we</a:t>
            </a:r>
            <a:r>
              <a:rPr lang="sv-SE" baseline="0" dirty="0" smtClean="0"/>
              <a:t> </a:t>
            </a:r>
            <a:r>
              <a:rPr lang="sv-SE" baseline="0" dirty="0" err="1" smtClean="0"/>
              <a:t>can</a:t>
            </a:r>
            <a:r>
              <a:rPr lang="sv-SE" baseline="0" dirty="0" smtClean="0"/>
              <a:t> rest </a:t>
            </a:r>
            <a:r>
              <a:rPr lang="sv-SE" baseline="0" dirty="0" err="1" smtClean="0"/>
              <a:t>assured</a:t>
            </a:r>
            <a:r>
              <a:rPr lang="sv-SE" baseline="0" dirty="0" smtClean="0"/>
              <a:t> </a:t>
            </a:r>
            <a:r>
              <a:rPr lang="sv-SE" baseline="0" dirty="0" err="1" smtClean="0"/>
              <a:t>that</a:t>
            </a:r>
            <a:r>
              <a:rPr lang="sv-SE" baseline="0" dirty="0" smtClean="0"/>
              <a:t> </a:t>
            </a:r>
            <a:r>
              <a:rPr lang="sv-SE" baseline="0" dirty="0" err="1" smtClean="0"/>
              <a:t>there</a:t>
            </a:r>
            <a:r>
              <a:rPr lang="sv-SE" baseline="0" dirty="0" smtClean="0"/>
              <a:t> </a:t>
            </a:r>
            <a:r>
              <a:rPr lang="sv-SE" baseline="0" dirty="0" err="1" smtClean="0"/>
              <a:t>will</a:t>
            </a:r>
            <a:r>
              <a:rPr lang="sv-SE" baseline="0" dirty="0" smtClean="0"/>
              <a:t> be a </a:t>
            </a:r>
            <a:r>
              <a:rPr lang="sv-SE" baseline="0" dirty="0" err="1" smtClean="0"/>
              <a:t>good</a:t>
            </a:r>
            <a:r>
              <a:rPr lang="sv-SE" baseline="0" dirty="0" smtClean="0"/>
              <a:t> option for </a:t>
            </a:r>
            <a:r>
              <a:rPr lang="sv-SE" baseline="0" dirty="0" err="1" smtClean="0"/>
              <a:t>almost</a:t>
            </a:r>
            <a:r>
              <a:rPr lang="sv-SE" baseline="0" dirty="0" smtClean="0"/>
              <a:t> </a:t>
            </a:r>
            <a:r>
              <a:rPr lang="sv-SE" baseline="0" dirty="0" err="1" smtClean="0"/>
              <a:t>any</a:t>
            </a:r>
            <a:r>
              <a:rPr lang="sv-SE" baseline="0" dirty="0" smtClean="0"/>
              <a:t> scenario!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77</a:t>
            </a:fld>
            <a:endParaRPr lang="en-US">
              <a:solidFill>
                <a:prstClr val="black"/>
              </a:solidFill>
            </a:endParaRPr>
          </a:p>
        </p:txBody>
      </p:sp>
    </p:spTree>
    <p:extLst>
      <p:ext uri="{BB962C8B-B14F-4D97-AF65-F5344CB8AC3E}">
        <p14:creationId xmlns:p14="http://schemas.microsoft.com/office/powerpoint/2010/main" val="24282917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80</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79901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849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emf"/><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6.xml"/><Relationship Id="rId4" Type="http://schemas.openxmlformats.org/officeDocument/2006/relationships/image" Target="../media/image10.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image" Target="../media/image26.emf"/><Relationship Id="rId5" Type="http://schemas.openxmlformats.org/officeDocument/2006/relationships/package" Target="../embeddings/Microsoft_Visio_Drawing1111.vsdx"/><Relationship Id="rId4"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27.emf"/><Relationship Id="rId5" Type="http://schemas.openxmlformats.org/officeDocument/2006/relationships/package" Target="../embeddings/Microsoft_Visio_Drawing2222.vsdx"/><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0.emf"/></Relationships>
</file>

<file path=ppt/slides/_rels/slide4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29.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w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3.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40.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customXml" Target="../../customXml/item4.xml"/><Relationship Id="rId4" Type="http://schemas.openxmlformats.org/officeDocument/2006/relationships/image" Target="../media/image41.emf"/></Relationships>
</file>

<file path=ppt/slides/_rels/slide73.xml.rels><?xml version="1.0" encoding="UTF-8" standalone="yes"?>
<Relationships xmlns="http://schemas.openxmlformats.org/package/2006/relationships"><Relationship Id="rId3" Type="http://schemas.openxmlformats.org/officeDocument/2006/relationships/image" Target="../media/image41.emf"/><Relationship Id="rId7"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e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1.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2.xml"/><Relationship Id="rId1" Type="http://schemas.openxmlformats.org/officeDocument/2006/relationships/slideLayout" Target="../slideLayouts/slideLayout29.xml"/><Relationship Id="rId4" Type="http://schemas.openxmlformats.org/officeDocument/2006/relationships/image" Target="../media/image4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Azure Data Overview</a:t>
            </a:r>
            <a:endParaRPr lang="en-US" sz="48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Database Server</a:t>
            </a:r>
            <a:endParaRPr lang="en-US" dirty="0"/>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415910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smtClean="0">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4299639"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chemeClr val="bg1"/>
                </a:solidFill>
              </a:rPr>
              <a:t>Server Connectivity</a:t>
            </a:r>
          </a:p>
        </p:txBody>
      </p:sp>
    </p:spTree>
    <p:extLst>
      <p:ext uri="{BB962C8B-B14F-4D97-AF65-F5344CB8AC3E}">
        <p14:creationId xmlns:p14="http://schemas.microsoft.com/office/powerpoint/2010/main" val="169706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lstStyle/>
          <a:p>
            <a:r>
              <a:rPr lang="en-US" dirty="0" smtClean="0"/>
              <a:t>Provision </a:t>
            </a:r>
            <a:r>
              <a:rPr lang="en-US" dirty="0"/>
              <a:t>Servers Interactively</a:t>
            </a:r>
            <a:br>
              <a:rPr lang="en-US" dirty="0"/>
            </a:br>
            <a:endParaRPr lang="en-US" dirty="0"/>
          </a:p>
        </p:txBody>
      </p:sp>
      <p:sp>
        <p:nvSpPr>
          <p:cNvPr id="4" name="Content Placeholder 3"/>
          <p:cNvSpPr>
            <a:spLocks noGrp="1"/>
          </p:cNvSpPr>
          <p:nvPr>
            <p:ph sz="quarter" idx="10"/>
          </p:nvPr>
        </p:nvSpPr>
        <p:spPr/>
        <p:txBody>
          <a:bodyPr/>
          <a:lstStyle/>
          <a:p>
            <a:pPr marL="0" lvl="1" indent="0">
              <a:buNone/>
            </a:pPr>
            <a:r>
              <a:rPr lang="sv-SE" sz="2800" dirty="0"/>
              <a:t>In the Preview Management </a:t>
            </a:r>
            <a:r>
              <a:rPr lang="sv-SE" sz="2800" dirty="0" smtClean="0"/>
              <a:t>Portal</a:t>
            </a:r>
            <a:r>
              <a:rPr lang="en-US" sz="2800" dirty="0"/>
              <a:t> </a:t>
            </a:r>
            <a:r>
              <a:rPr lang="en-US" sz="2800" dirty="0" smtClean="0"/>
              <a:t>create </a:t>
            </a:r>
            <a:r>
              <a:rPr lang="en-US" sz="2800" dirty="0"/>
              <a:t>a SQL Database server</a:t>
            </a:r>
          </a:p>
          <a:p>
            <a:endParaRPr lang="en-US" sz="2800" dirty="0"/>
          </a:p>
        </p:txBody>
      </p:sp>
    </p:spTree>
    <p:extLst>
      <p:ext uri="{BB962C8B-B14F-4D97-AF65-F5344CB8AC3E}">
        <p14:creationId xmlns:p14="http://schemas.microsoft.com/office/powerpoint/2010/main" val="264000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a:t>
            </a:r>
            <a:r>
              <a:rPr lang="en-US" dirty="0" smtClean="0"/>
              <a:t>Interactively</a:t>
            </a:r>
            <a:endParaRPr lang="en-US" dirty="0"/>
          </a:p>
        </p:txBody>
      </p:sp>
      <p:sp>
        <p:nvSpPr>
          <p:cNvPr id="3" name="Content Placeholder 2"/>
          <p:cNvSpPr>
            <a:spLocks noGrp="1"/>
          </p:cNvSpPr>
          <p:nvPr>
            <p:ph sz="quarter" idx="10"/>
          </p:nvPr>
        </p:nvSpPr>
        <p:spPr/>
        <p:txBody>
          <a:bodyPr/>
          <a:lstStyle/>
          <a:p>
            <a:pPr marL="0" lvl="1" indent="0">
              <a:buNone/>
            </a:pPr>
            <a:r>
              <a:rPr lang="en-US" sz="2800" dirty="0"/>
              <a:t>In the Management </a:t>
            </a:r>
            <a:r>
              <a:rPr lang="en-US" sz="2800" dirty="0" smtClean="0"/>
              <a:t>Portal add </a:t>
            </a:r>
            <a:r>
              <a:rPr lang="en-US" sz="2800" dirty="0"/>
              <a:t>firewall rules</a:t>
            </a:r>
          </a:p>
        </p:txBody>
      </p:sp>
    </p:spTree>
    <p:extLst>
      <p:ext uri="{BB962C8B-B14F-4D97-AF65-F5344CB8AC3E}">
        <p14:creationId xmlns:p14="http://schemas.microsoft.com/office/powerpoint/2010/main" val="401587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smtClean="0">
                <a:solidFill>
                  <a:schemeClr val="bg1"/>
                </a:solidFill>
                <a:latin typeface="+mj-lt"/>
              </a:rPr>
              <a:t>http</a:t>
            </a:r>
            <a:r>
              <a:rPr lang="en-US" sz="2800" dirty="0">
                <a:solidFill>
                  <a:schemeClr val="bg1"/>
                </a:solidFill>
                <a:latin typeface="+mj-lt"/>
              </a:rPr>
              <a:t>://bit.ly/azurepowershell</a:t>
            </a:r>
          </a:p>
        </p:txBody>
      </p:sp>
      <p:sp>
        <p:nvSpPr>
          <p:cNvPr id="3" name="Title 2"/>
          <p:cNvSpPr>
            <a:spLocks noGrp="1"/>
          </p:cNvSpPr>
          <p:nvPr>
            <p:ph type="title"/>
          </p:nvPr>
        </p:nvSpPr>
        <p:spPr/>
        <p:txBody>
          <a:bodyPr/>
          <a:lstStyle/>
          <a:p>
            <a:r>
              <a:rPr lang="en-US" dirty="0" smtClean="0"/>
              <a:t>Automate Server Provisioning</a:t>
            </a:r>
            <a:endParaRPr lang="en-US" dirty="0"/>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27277678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smtClean="0">
                <a:solidFill>
                  <a:schemeClr val="bg1"/>
                </a:solidFill>
                <a:latin typeface="+mj-lt"/>
              </a:rPr>
              <a:t>http://bit.ly/azurexplatcli</a:t>
            </a:r>
            <a:endParaRPr lang="en-US" sz="2800" dirty="0">
              <a:solidFill>
                <a:schemeClr val="bg1"/>
              </a:solidFill>
              <a:latin typeface="+mj-lt"/>
            </a:endParaRP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279962337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SQL Database</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SQL Server VM</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DocumentDB</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Search</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HDInsight</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Additional Databases</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Creating A SQL Database Server</a:t>
            </a:r>
            <a:br>
              <a:rPr lang="en-US" dirty="0"/>
            </a:br>
            <a:r>
              <a:rPr lang="en-US" dirty="0"/>
              <a:t>and a SQL </a:t>
            </a:r>
            <a:r>
              <a:rPr lang="en-US" dirty="0" smtClean="0"/>
              <a:t>Database</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37080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8235283"/>
              </p:ext>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 xmlns:a16="http://schemas.microsoft.com/office/drawing/2014/main" val="20000"/>
                    </a:ext>
                  </a:extLst>
                </a:gridCol>
                <a:gridCol w="1674812">
                  <a:extLst>
                    <a:ext uri="{9D8B030D-6E8A-4147-A177-3AD203B41FA5}">
                      <a16:colId xmlns="" xmlns:a16="http://schemas.microsoft.com/office/drawing/2014/main" val="20001"/>
                    </a:ext>
                  </a:extLst>
                </a:gridCol>
                <a:gridCol w="2071688">
                  <a:extLst>
                    <a:ext uri="{9D8B030D-6E8A-4147-A177-3AD203B41FA5}">
                      <a16:colId xmlns="" xmlns:a16="http://schemas.microsoft.com/office/drawing/2014/main" val="20002"/>
                    </a:ext>
                  </a:extLst>
                </a:gridCol>
                <a:gridCol w="1016000">
                  <a:extLst>
                    <a:ext uri="{9D8B030D-6E8A-4147-A177-3AD203B41FA5}">
                      <a16:colId xmlns="" xmlns:a16="http://schemas.microsoft.com/office/drawing/2014/main" val="20003"/>
                    </a:ext>
                  </a:extLst>
                </a:gridCol>
                <a:gridCol w="1841500">
                  <a:extLst>
                    <a:ext uri="{9D8B030D-6E8A-4147-A177-3AD203B41FA5}">
                      <a16:colId xmlns="" xmlns:a16="http://schemas.microsoft.com/office/drawing/2014/main" val="20004"/>
                    </a:ext>
                  </a:extLst>
                </a:gridCol>
                <a:gridCol w="830658">
                  <a:extLst>
                    <a:ext uri="{9D8B030D-6E8A-4147-A177-3AD203B41FA5}">
                      <a16:colId xmlns="" xmlns:a16="http://schemas.microsoft.com/office/drawing/2014/main" val="20005"/>
                    </a:ext>
                  </a:extLst>
                </a:gridCol>
                <a:gridCol w="960042">
                  <a:extLst>
                    <a:ext uri="{9D8B030D-6E8A-4147-A177-3AD203B41FA5}">
                      <a16:colId xmlns="" xmlns:a16="http://schemas.microsoft.com/office/drawing/2014/main" val="20006"/>
                    </a:ext>
                  </a:extLst>
                </a:gridCol>
                <a:gridCol w="1917699">
                  <a:extLst>
                    <a:ext uri="{9D8B030D-6E8A-4147-A177-3AD203B41FA5}">
                      <a16:colId xmlns="" xmlns:a16="http://schemas.microsoft.com/office/drawing/2014/main" val="20007"/>
                    </a:ext>
                  </a:extLst>
                </a:gridCol>
              </a:tblGrid>
              <a:tr h="566310">
                <a:tc rowSpan="2">
                  <a:txBody>
                    <a:bodyPr/>
                    <a:lstStyle/>
                    <a:p>
                      <a:r>
                        <a:rPr lang="en-US" dirty="0" smtClean="0"/>
                        <a:t>Service</a:t>
                      </a:r>
                      <a:r>
                        <a:rPr lang="en-US" baseline="0" dirty="0" smtClean="0"/>
                        <a:t> Tier</a:t>
                      </a:r>
                      <a:endParaRPr lang="en-US" b="0" dirty="0">
                        <a:latin typeface="+mj-lt"/>
                      </a:endParaRPr>
                    </a:p>
                  </a:txBody>
                  <a:tcPr/>
                </a:tc>
                <a:tc rowSpan="2">
                  <a:txBody>
                    <a:bodyPr/>
                    <a:lstStyle/>
                    <a:p>
                      <a:pPr marL="0" algn="l" defTabSz="914400" rtl="0" eaLnBrk="1" latinLnBrk="0" hangingPunct="1"/>
                      <a:r>
                        <a:rPr lang="en-US" sz="1800" kern="1200" dirty="0" smtClean="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smtClean="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smtClean="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smtClean="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 xmlns:a16="http://schemas.microsoft.com/office/drawing/2014/main"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smtClean="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Transaction </a:t>
                      </a:r>
                      <a:r>
                        <a:rPr lang="en-US" b="1" dirty="0" err="1" smtClean="0"/>
                        <a:t>Perf</a:t>
                      </a:r>
                      <a:r>
                        <a:rPr lang="en-US" b="1" dirty="0" smtClean="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 xmlns:a16="http://schemas.microsoft.com/office/drawing/2014/main" val="10001"/>
                  </a:ext>
                </a:extLst>
              </a:tr>
              <a:tr h="854541">
                <a:tc>
                  <a:txBody>
                    <a:bodyPr/>
                    <a:lstStyle/>
                    <a:p>
                      <a:r>
                        <a:rPr lang="en-US" dirty="0" smtClean="0"/>
                        <a:t>Basic</a:t>
                      </a:r>
                      <a:endParaRPr lang="en-US" dirty="0">
                        <a:solidFill>
                          <a:srgbClr val="005D7E"/>
                        </a:solidFill>
                        <a:latin typeface="+mj-lt"/>
                      </a:endParaRPr>
                    </a:p>
                  </a:txBody>
                  <a:tcPr/>
                </a:tc>
                <a:tc>
                  <a:txBody>
                    <a:bodyPr/>
                    <a:lstStyle/>
                    <a:p>
                      <a:r>
                        <a:rPr lang="en-US" dirty="0" smtClean="0"/>
                        <a:t>Basic</a:t>
                      </a:r>
                      <a:endParaRPr lang="en-US" dirty="0">
                        <a:solidFill>
                          <a:srgbClr val="005D7E"/>
                        </a:solidFill>
                        <a:latin typeface="+mj-lt"/>
                      </a:endParaRPr>
                    </a:p>
                  </a:txBody>
                  <a:tcPr/>
                </a:tc>
                <a:tc>
                  <a:txBody>
                    <a:bodyPr/>
                    <a:lstStyle/>
                    <a:p>
                      <a:r>
                        <a:rPr lang="en-US" sz="1600" dirty="0" smtClean="0"/>
                        <a:t>Small</a:t>
                      </a:r>
                      <a:r>
                        <a:rPr lang="en-US" sz="1600" baseline="0" dirty="0" smtClean="0"/>
                        <a:t> DB, SQL </a:t>
                      </a:r>
                      <a:r>
                        <a:rPr lang="en-US" sz="1600" baseline="0" dirty="0" err="1" smtClean="0"/>
                        <a:t>opp</a:t>
                      </a:r>
                      <a:endParaRPr lang="en-US" dirty="0">
                        <a:solidFill>
                          <a:srgbClr val="005D7E"/>
                        </a:solidFill>
                        <a:latin typeface="+mj-lt"/>
                      </a:endParaRPr>
                    </a:p>
                  </a:txBody>
                  <a:tcPr/>
                </a:tc>
                <a:tc>
                  <a:txBody>
                    <a:bodyPr/>
                    <a:lstStyle/>
                    <a:p>
                      <a:r>
                        <a:rPr lang="en-US" dirty="0" smtClean="0"/>
                        <a:t>2 GB</a:t>
                      </a:r>
                      <a:endParaRPr lang="en-US" dirty="0">
                        <a:solidFill>
                          <a:srgbClr val="005D7E"/>
                        </a:solidFill>
                        <a:latin typeface="+mj-lt"/>
                      </a:endParaRPr>
                    </a:p>
                  </a:txBody>
                  <a:tcPr/>
                </a:tc>
                <a:tc>
                  <a:txBody>
                    <a:bodyPr/>
                    <a:lstStyle/>
                    <a:p>
                      <a:r>
                        <a:rPr lang="en-US" dirty="0" smtClean="0"/>
                        <a:t>Reliability</a:t>
                      </a:r>
                      <a:r>
                        <a:rPr lang="en-US" baseline="0" dirty="0" smtClean="0"/>
                        <a:t> / Hr.</a:t>
                      </a:r>
                      <a:endParaRPr lang="en-US" dirty="0">
                        <a:solidFill>
                          <a:srgbClr val="005D7E"/>
                        </a:solidFill>
                        <a:latin typeface="+mj-lt"/>
                      </a:endParaRPr>
                    </a:p>
                  </a:txBody>
                  <a:tcPr/>
                </a:tc>
                <a:tc>
                  <a:txBody>
                    <a:bodyPr/>
                    <a:lstStyle/>
                    <a:p>
                      <a:r>
                        <a:rPr lang="en-US" dirty="0" smtClean="0"/>
                        <a:t>5</a:t>
                      </a:r>
                      <a:endParaRPr lang="en-US" dirty="0">
                        <a:solidFill>
                          <a:srgbClr val="005D7E"/>
                        </a:solidFill>
                        <a:latin typeface="+mj-lt"/>
                      </a:endParaRPr>
                    </a:p>
                  </a:txBody>
                  <a:tcPr/>
                </a:tc>
                <a:tc>
                  <a:txBody>
                    <a:bodyPr/>
                    <a:lstStyle/>
                    <a:p>
                      <a:r>
                        <a:rPr lang="en-US" dirty="0" smtClean="0"/>
                        <a:t>7 Days</a:t>
                      </a:r>
                      <a:endParaRPr lang="en-US" dirty="0">
                        <a:solidFill>
                          <a:srgbClr val="005D7E"/>
                        </a:solidFill>
                        <a:latin typeface="+mj-lt"/>
                      </a:endParaRPr>
                    </a:p>
                  </a:txBody>
                  <a:tcPr/>
                </a:tc>
                <a:tc>
                  <a:txBody>
                    <a:bodyPr/>
                    <a:lstStyle/>
                    <a:p>
                      <a:r>
                        <a:rPr lang="en-US" dirty="0" smtClean="0"/>
                        <a:t>DB Copy + Manual Export</a:t>
                      </a:r>
                      <a:endParaRPr lang="en-US" dirty="0">
                        <a:solidFill>
                          <a:srgbClr val="005D7E"/>
                        </a:solidFill>
                        <a:latin typeface="+mj-lt"/>
                      </a:endParaRPr>
                    </a:p>
                  </a:txBody>
                  <a:tcPr/>
                </a:tc>
                <a:extLst>
                  <a:ext uri="{0D108BD9-81ED-4DB2-BD59-A6C34878D82A}">
                    <a16:rowId xmlns="" xmlns:a16="http://schemas.microsoft.com/office/drawing/2014/main" val="10002"/>
                  </a:ext>
                </a:extLst>
              </a:tr>
              <a:tr h="829178">
                <a:tc>
                  <a:txBody>
                    <a:bodyPr/>
                    <a:lstStyle/>
                    <a:p>
                      <a:r>
                        <a:rPr lang="en-US" dirty="0" smtClean="0"/>
                        <a:t>Standard</a:t>
                      </a:r>
                      <a:endParaRPr lang="en-US" dirty="0">
                        <a:solidFill>
                          <a:srgbClr val="005D7E"/>
                        </a:solidFill>
                        <a:latin typeface="+mj-lt"/>
                      </a:endParaRPr>
                    </a:p>
                  </a:txBody>
                  <a:tcPr/>
                </a:tc>
                <a:tc>
                  <a:txBody>
                    <a:bodyPr/>
                    <a:lstStyle/>
                    <a:p>
                      <a:r>
                        <a:rPr lang="en-US" dirty="0" smtClean="0"/>
                        <a:t>S0</a:t>
                      </a:r>
                      <a:br>
                        <a:rPr lang="en-US" dirty="0" smtClean="0"/>
                      </a:br>
                      <a:r>
                        <a:rPr lang="en-US" dirty="0" smtClean="0"/>
                        <a:t>S1</a:t>
                      </a:r>
                      <a:br>
                        <a:rPr lang="en-US" dirty="0" smtClean="0"/>
                      </a:br>
                      <a:r>
                        <a:rPr lang="en-US" dirty="0" smtClean="0"/>
                        <a:t>S2</a:t>
                      </a:r>
                      <a:endParaRPr lang="en-US" dirty="0">
                        <a:solidFill>
                          <a:srgbClr val="005D7E"/>
                        </a:solidFill>
                        <a:latin typeface="+mj-lt"/>
                      </a:endParaRPr>
                    </a:p>
                  </a:txBody>
                  <a:tcPr/>
                </a:tc>
                <a:tc>
                  <a:txBody>
                    <a:bodyPr/>
                    <a:lstStyle/>
                    <a:p>
                      <a:r>
                        <a:rPr lang="en-US" sz="1600" dirty="0" err="1" smtClean="0"/>
                        <a:t>Wrkgp</a:t>
                      </a:r>
                      <a:r>
                        <a:rPr lang="en-US" sz="1600" dirty="0" smtClean="0"/>
                        <a:t>/cloud</a:t>
                      </a:r>
                      <a:r>
                        <a:rPr lang="en-US" sz="1600" baseline="0" dirty="0" smtClean="0"/>
                        <a:t> app, multiple concurrent  operations</a:t>
                      </a:r>
                      <a:endParaRPr lang="en-US" sz="1600" dirty="0">
                        <a:solidFill>
                          <a:srgbClr val="005D7E"/>
                        </a:solidFill>
                        <a:latin typeface="+mj-lt"/>
                      </a:endParaRPr>
                    </a:p>
                  </a:txBody>
                  <a:tcPr/>
                </a:tc>
                <a:tc>
                  <a:txBody>
                    <a:bodyPr/>
                    <a:lstStyle/>
                    <a:p>
                      <a:r>
                        <a:rPr lang="en-US" dirty="0" smtClean="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Min.</a:t>
                      </a:r>
                      <a:endParaRPr lang="en-US" dirty="0" smtClean="0">
                        <a:solidFill>
                          <a:srgbClr val="005D7E"/>
                        </a:solidFill>
                        <a:latin typeface="+mj-lt"/>
                      </a:endParaRPr>
                    </a:p>
                  </a:txBody>
                  <a:tcPr/>
                </a:tc>
                <a:tc>
                  <a:txBody>
                    <a:bodyPr/>
                    <a:lstStyle/>
                    <a:p>
                      <a:r>
                        <a:rPr lang="en-US" dirty="0" smtClean="0"/>
                        <a:t>10</a:t>
                      </a:r>
                      <a:br>
                        <a:rPr lang="en-US" dirty="0" smtClean="0"/>
                      </a:br>
                      <a:r>
                        <a:rPr lang="en-US" dirty="0" smtClean="0"/>
                        <a:t>20</a:t>
                      </a:r>
                      <a:br>
                        <a:rPr lang="en-US" dirty="0" smtClean="0"/>
                      </a:br>
                      <a:r>
                        <a:rPr lang="en-US" dirty="0" smtClean="0"/>
                        <a:t>50</a:t>
                      </a:r>
                      <a:endParaRPr lang="en-US" dirty="0">
                        <a:solidFill>
                          <a:srgbClr val="005D7E"/>
                        </a:solidFill>
                        <a:latin typeface="+mj-lt"/>
                      </a:endParaRPr>
                    </a:p>
                  </a:txBody>
                  <a:tcPr/>
                </a:tc>
                <a:tc>
                  <a:txBody>
                    <a:bodyPr/>
                    <a:lstStyle/>
                    <a:p>
                      <a:r>
                        <a:rPr lang="en-US" dirty="0" smtClean="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DB Copy + Manual Export</a:t>
                      </a:r>
                      <a:endParaRPr lang="en-US" dirty="0" smtClean="0">
                        <a:solidFill>
                          <a:srgbClr val="005D7E"/>
                        </a:solidFill>
                        <a:latin typeface="+mj-lt"/>
                      </a:endParaRPr>
                    </a:p>
                  </a:txBody>
                  <a:tcPr/>
                </a:tc>
                <a:extLst>
                  <a:ext uri="{0D108BD9-81ED-4DB2-BD59-A6C34878D82A}">
                    <a16:rowId xmlns="" xmlns:a16="http://schemas.microsoft.com/office/drawing/2014/main" val="10003"/>
                  </a:ext>
                </a:extLst>
              </a:tr>
              <a:tr h="899032">
                <a:tc>
                  <a:txBody>
                    <a:bodyPr/>
                    <a:lstStyle/>
                    <a:p>
                      <a:r>
                        <a:rPr lang="en-US" dirty="0" smtClean="0"/>
                        <a:t>Premium</a:t>
                      </a:r>
                      <a:endParaRPr lang="en-US" dirty="0">
                        <a:solidFill>
                          <a:srgbClr val="005D7E"/>
                        </a:solidFill>
                        <a:latin typeface="+mj-lt"/>
                      </a:endParaRPr>
                    </a:p>
                  </a:txBody>
                  <a:tcPr/>
                </a:tc>
                <a:tc>
                  <a:txBody>
                    <a:bodyPr/>
                    <a:lstStyle/>
                    <a:p>
                      <a:r>
                        <a:rPr lang="en-US" dirty="0" smtClean="0"/>
                        <a:t>P1</a:t>
                      </a:r>
                      <a:r>
                        <a:rPr lang="en-US" baseline="0" dirty="0" smtClean="0"/>
                        <a:t/>
                      </a:r>
                      <a:br>
                        <a:rPr lang="en-US" baseline="0" dirty="0" smtClean="0"/>
                      </a:br>
                      <a:r>
                        <a:rPr lang="en-US" baseline="0" dirty="0" smtClean="0"/>
                        <a:t>P2</a:t>
                      </a:r>
                      <a:br>
                        <a:rPr lang="en-US" baseline="0" dirty="0" smtClean="0"/>
                      </a:br>
                      <a:r>
                        <a:rPr lang="en-US" baseline="0" dirty="0" smtClean="0"/>
                        <a:t>P3</a:t>
                      </a:r>
                      <a:endParaRPr lang="en-US" dirty="0">
                        <a:solidFill>
                          <a:srgbClr val="005D7E"/>
                        </a:solidFill>
                        <a:latin typeface="+mj-lt"/>
                      </a:endParaRPr>
                    </a:p>
                  </a:txBody>
                  <a:tcPr/>
                </a:tc>
                <a:tc>
                  <a:txBody>
                    <a:bodyPr/>
                    <a:lstStyle/>
                    <a:p>
                      <a:r>
                        <a:rPr lang="en-US" sz="1600" dirty="0" smtClean="0"/>
                        <a:t>Mission</a:t>
                      </a:r>
                      <a:r>
                        <a:rPr lang="en-US" sz="1600" baseline="0" dirty="0" smtClean="0"/>
                        <a:t> Critical, High volume, Many concurrent Users</a:t>
                      </a:r>
                      <a:endParaRPr lang="en-US" sz="1600" dirty="0">
                        <a:solidFill>
                          <a:srgbClr val="005D7E"/>
                        </a:solidFill>
                        <a:latin typeface="+mj-lt"/>
                      </a:endParaRPr>
                    </a:p>
                  </a:txBody>
                  <a:tcPr/>
                </a:tc>
                <a:tc>
                  <a:txBody>
                    <a:bodyPr/>
                    <a:lstStyle/>
                    <a:p>
                      <a:r>
                        <a:rPr lang="en-US" dirty="0" smtClean="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sec.</a:t>
                      </a:r>
                      <a:endParaRPr lang="en-US" dirty="0" smtClean="0">
                        <a:solidFill>
                          <a:srgbClr val="005D7E"/>
                        </a:solidFill>
                        <a:latin typeface="+mj-lt"/>
                      </a:endParaRPr>
                    </a:p>
                  </a:txBody>
                  <a:tcPr/>
                </a:tc>
                <a:tc>
                  <a:txBody>
                    <a:bodyPr/>
                    <a:lstStyle/>
                    <a:p>
                      <a:r>
                        <a:rPr lang="en-US" dirty="0" smtClean="0"/>
                        <a:t>100</a:t>
                      </a:r>
                    </a:p>
                    <a:p>
                      <a:r>
                        <a:rPr lang="en-US" dirty="0" smtClean="0"/>
                        <a:t>200</a:t>
                      </a:r>
                    </a:p>
                    <a:p>
                      <a:r>
                        <a:rPr lang="en-US" dirty="0" smtClean="0"/>
                        <a:t>800</a:t>
                      </a:r>
                      <a:endParaRPr lang="en-US" dirty="0">
                        <a:solidFill>
                          <a:srgbClr val="005D7E"/>
                        </a:solidFill>
                        <a:latin typeface="+mj-lt"/>
                      </a:endParaRPr>
                    </a:p>
                  </a:txBody>
                  <a:tcPr/>
                </a:tc>
                <a:tc>
                  <a:txBody>
                    <a:bodyPr/>
                    <a:lstStyle/>
                    <a:p>
                      <a:r>
                        <a:rPr lang="en-US" dirty="0" smtClean="0"/>
                        <a:t>35 Days</a:t>
                      </a:r>
                      <a:endParaRPr lang="en-US" dirty="0">
                        <a:solidFill>
                          <a:srgbClr val="005D7E"/>
                        </a:solidFill>
                        <a:latin typeface="+mj-lt"/>
                      </a:endParaRPr>
                    </a:p>
                  </a:txBody>
                  <a:tcPr/>
                </a:tc>
                <a:tc>
                  <a:txBody>
                    <a:bodyPr/>
                    <a:lstStyle/>
                    <a:p>
                      <a:r>
                        <a:rPr lang="en-US" dirty="0" smtClean="0"/>
                        <a:t>Active Geo-replication</a:t>
                      </a:r>
                      <a:endParaRPr lang="en-US" dirty="0">
                        <a:solidFill>
                          <a:srgbClr val="005D7E"/>
                        </a:solidFill>
                        <a:latin typeface="+mj-lt"/>
                      </a:endParaRPr>
                    </a:p>
                  </a:txBody>
                  <a:tcPr/>
                </a:tc>
                <a:extLst>
                  <a:ext uri="{0D108BD9-81ED-4DB2-BD59-A6C34878D82A}">
                    <a16:rowId xmlns="" xmlns:a16="http://schemas.microsoft.com/office/drawing/2014/main"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spTree>
    <p:extLst>
      <p:ext uri="{BB962C8B-B14F-4D97-AF65-F5344CB8AC3E}">
        <p14:creationId xmlns:p14="http://schemas.microsoft.com/office/powerpoint/2010/main" val="316152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252000" lvl="1" indent="0" defTabSz="914325">
              <a:spcBef>
                <a:spcPts val="1200"/>
              </a:spcBef>
              <a:buNone/>
            </a:pPr>
            <a:r>
              <a:rPr lang="en-US" sz="4000" spc="-51" dirty="0">
                <a:solidFill>
                  <a:schemeClr val="bg2"/>
                </a:solidFill>
                <a:latin typeface="+mj-lt"/>
              </a:rPr>
              <a:t>Backups in Azure Storage and geo-replicated </a:t>
            </a:r>
          </a:p>
          <a:p>
            <a:pPr marL="252000" lvl="1" indent="0" defTabSz="914325">
              <a:spcBef>
                <a:spcPts val="1200"/>
              </a:spcBef>
              <a:buNone/>
            </a:pPr>
            <a:r>
              <a:rPr lang="en-US" sz="4000" spc="-51" dirty="0">
                <a:solidFill>
                  <a:schemeClr val="bg2"/>
                </a:solidFill>
                <a:latin typeface="+mj-lt"/>
              </a:rPr>
              <a:t>Creates a side-by-side copy, non-disruptive</a:t>
            </a:r>
          </a:p>
          <a:p>
            <a:pPr marL="252000" lvl="1" indent="0" defTabSz="914325">
              <a:spcBef>
                <a:spcPts val="1200"/>
              </a:spcBef>
              <a:buNone/>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sp>
        <p:nvSpPr>
          <p:cNvPr id="2" name="Rectangle 1"/>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199144"/>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649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252000" lvl="1" indent="0" defTabSz="914325">
              <a:spcBef>
                <a:spcPts val="1200"/>
              </a:spcBef>
              <a:buNone/>
            </a:pPr>
            <a:r>
              <a:rPr lang="en-US" sz="4000" spc="-51" dirty="0">
                <a:solidFill>
                  <a:schemeClr val="bg2"/>
                </a:solidFill>
                <a:latin typeface="+mj-lt"/>
              </a:rPr>
              <a:t>Built on geo-redundant Azure Storage</a:t>
            </a:r>
          </a:p>
          <a:p>
            <a:pPr marL="252000" lvl="1" indent="0" defTabSz="914325">
              <a:spcBef>
                <a:spcPts val="1200"/>
              </a:spcBef>
              <a:buNone/>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sp>
        <p:nvSpPr>
          <p:cNvPr id="5" name="Rectangle 4"/>
          <p:cNvSpPr/>
          <p:nvPr/>
        </p:nvSpPr>
        <p:spPr>
          <a:xfrm>
            <a:off x="0" y="229045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991786"/>
            <a:ext cx="12192000" cy="861133"/>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3852920"/>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464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2"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Opt-in for Standard &amp; Premium databases</a:t>
            </a:r>
          </a:p>
          <a:p>
            <a:pPr marL="252000" lvl="1" indent="0" defTabSz="914325">
              <a:spcBef>
                <a:spcPts val="1200"/>
              </a:spcBef>
              <a:buNone/>
            </a:pPr>
            <a:r>
              <a:rPr lang="en-US" sz="4000" spc="-51" dirty="0" smtClean="0">
                <a:solidFill>
                  <a:schemeClr val="bg2"/>
                </a:solidFill>
                <a:latin typeface="+mj-lt"/>
              </a:rPr>
              <a:t>Creates </a:t>
            </a:r>
            <a:r>
              <a:rPr lang="en-US" sz="4000" spc="-51" dirty="0">
                <a:solidFill>
                  <a:schemeClr val="bg2"/>
                </a:solidFill>
                <a:latin typeface="+mj-lt"/>
              </a:rPr>
              <a:t>a stand-by secondary</a:t>
            </a:r>
          </a:p>
          <a:p>
            <a:pPr marL="252000" lvl="1" indent="0" defTabSz="914325">
              <a:spcBef>
                <a:spcPts val="1200"/>
              </a:spcBef>
              <a:buNone/>
            </a:pPr>
            <a:r>
              <a:rPr lang="en-US" sz="4000" spc="-51" dirty="0">
                <a:solidFill>
                  <a:schemeClr val="bg2"/>
                </a:solidFill>
                <a:latin typeface="+mj-lt"/>
              </a:rPr>
              <a:t>Replicate to pre-paired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Opt-in via REST API, PowerShell or Azure Portal </a:t>
            </a:r>
          </a:p>
          <a:p>
            <a:pPr marL="252000" lvl="1" indent="0" defTabSz="914325">
              <a:spcBef>
                <a:spcPts val="1200"/>
              </a:spcBef>
              <a:buNone/>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sp>
        <p:nvSpPr>
          <p:cNvPr id="5" name="Rectangle 4"/>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03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Self-service activation in Premium </a:t>
            </a:r>
          </a:p>
          <a:p>
            <a:pPr marL="252000" lvl="1" indent="0" defTabSz="914325">
              <a:spcBef>
                <a:spcPts val="1200"/>
              </a:spcBef>
              <a:buNone/>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Replicate to any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REST API, PowerShell or Azure Portal </a:t>
            </a:r>
          </a:p>
          <a:p>
            <a:pPr marL="252000" lvl="1" indent="0" defTabSz="914325">
              <a:spcBef>
                <a:spcPts val="1200"/>
              </a:spcBef>
              <a:buNone/>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
        <p:nvSpPr>
          <p:cNvPr id="5" name="Rectangle 4"/>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63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Configurable to track &amp; log database activity</a:t>
            </a:r>
          </a:p>
          <a:p>
            <a:pPr marL="252000" lvl="1" indent="0" defTabSz="914325">
              <a:spcBef>
                <a:spcPts val="1200"/>
              </a:spcBef>
              <a:buNone/>
            </a:pPr>
            <a:r>
              <a:rPr lang="en-US" sz="4000" spc="-51" dirty="0">
                <a:solidFill>
                  <a:schemeClr val="bg2"/>
                </a:solidFill>
                <a:latin typeface="+mj-lt"/>
              </a:rPr>
              <a:t>Dashboard views in the portal for at-a-glance insights</a:t>
            </a:r>
          </a:p>
          <a:p>
            <a:pPr marL="252000" lvl="1" indent="0" defTabSz="914325">
              <a:spcBef>
                <a:spcPts val="1200"/>
              </a:spcBef>
              <a:buNone/>
            </a:pPr>
            <a:r>
              <a:rPr lang="en-US" sz="4000" spc="-51" dirty="0">
                <a:solidFill>
                  <a:schemeClr val="bg2"/>
                </a:solidFill>
                <a:latin typeface="+mj-lt"/>
              </a:rPr>
              <a:t>Pre-defined Power View reports for deep visual analysis on Audit log data</a:t>
            </a:r>
          </a:p>
          <a:p>
            <a:pPr marL="252000" lvl="1" indent="0" defTabSz="914325">
              <a:spcBef>
                <a:spcPts val="1200"/>
              </a:spcBef>
              <a:buNone/>
            </a:pPr>
            <a:r>
              <a:rPr lang="en-US" sz="4000" spc="-51" dirty="0">
                <a:solidFill>
                  <a:schemeClr val="bg2"/>
                </a:solidFill>
                <a:latin typeface="+mj-lt"/>
              </a:rPr>
              <a:t>Audit logs reside in your Azure Storage account</a:t>
            </a:r>
          </a:p>
          <a:p>
            <a:pPr marL="252000" lvl="1" indent="0" defTabSz="914325">
              <a:spcBef>
                <a:spcPts val="1200"/>
              </a:spcBef>
              <a:buNone/>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1260622"/>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057095"/>
            <a:ext cx="12192000" cy="736848"/>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695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2" grpId="0" animBg="1"/>
      <p:bldP spid="12" grpId="1" animBg="1"/>
      <p:bldP spid="12" grpId="2"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Connect from on premise and deploy your database</a:t>
            </a:r>
            <a:endParaRPr lang="en-US" dirty="0"/>
          </a:p>
        </p:txBody>
      </p:sp>
    </p:spTree>
    <p:extLst>
      <p:ext uri="{BB962C8B-B14F-4D97-AF65-F5344CB8AC3E}">
        <p14:creationId xmlns:p14="http://schemas.microsoft.com/office/powerpoint/2010/main" val="159233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sp>
        <p:nvSpPr>
          <p:cNvPr id="2" name="Title 1"/>
          <p:cNvSpPr>
            <a:spLocks noGrp="1"/>
          </p:cNvSpPr>
          <p:nvPr>
            <p:ph type="title"/>
          </p:nvPr>
        </p:nvSpPr>
        <p:spPr/>
        <p:txBody>
          <a:bodyPr/>
          <a:lstStyle/>
          <a:p>
            <a:r>
              <a:rPr lang="en-US" sz="3200" dirty="0" smtClean="0"/>
              <a:t>Use Familiar Technologies</a:t>
            </a:r>
            <a:endParaRPr lang="en-US" sz="3200" dirty="0"/>
          </a:p>
        </p:txBody>
      </p:sp>
      <p:sp>
        <p:nvSpPr>
          <p:cNvPr id="3" name="Text Placeholder 2"/>
          <p:cNvSpPr>
            <a:spLocks noGrp="1"/>
          </p:cNvSpPr>
          <p:nvPr>
            <p:ph type="body" sz="quarter" idx="10"/>
          </p:nvPr>
        </p:nvSpPr>
        <p:spPr/>
        <p:txBody>
          <a:bodyPr/>
          <a:lstStyle/>
          <a:p>
            <a:r>
              <a:rPr lang="en-US" sz="5400" dirty="0" smtClean="0"/>
              <a:t>Transact-SQL</a:t>
            </a:r>
            <a:endParaRPr lang="en-US" sz="5400" dirty="0"/>
          </a:p>
        </p:txBody>
      </p:sp>
    </p:spTree>
    <p:extLst>
      <p:ext uri="{BB962C8B-B14F-4D97-AF65-F5344CB8AC3E}">
        <p14:creationId xmlns:p14="http://schemas.microsoft.com/office/powerpoint/2010/main" val="64434148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2" name="Title 1"/>
          <p:cNvSpPr>
            <a:spLocks noGrp="1"/>
          </p:cNvSpPr>
          <p:nvPr>
            <p:ph type="title"/>
          </p:nvPr>
        </p:nvSpPr>
        <p:spPr/>
        <p:txBody>
          <a:bodyPr/>
          <a:lstStyle/>
          <a:p>
            <a:r>
              <a:rPr lang="en-US" sz="4800" dirty="0"/>
              <a:t>Use Familiar </a:t>
            </a:r>
            <a:r>
              <a:rPr lang="en-US" sz="4800" dirty="0" smtClean="0"/>
              <a:t>Technologies - Languages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221271288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SQL Database</a:t>
            </a:r>
            <a:endParaRPr lang="en-US" dirty="0"/>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Frameworks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r>
              <a:rPr lang="en-US" sz="3200" dirty="0" smtClean="0"/>
              <a:t>.)</a:t>
            </a:r>
            <a:endParaRPr lang="en-US" sz="3200" dirty="0"/>
          </a:p>
        </p:txBody>
      </p:sp>
    </p:spTree>
    <p:extLst>
      <p:ext uri="{BB962C8B-B14F-4D97-AF65-F5344CB8AC3E}">
        <p14:creationId xmlns:p14="http://schemas.microsoft.com/office/powerpoint/2010/main" val="384477488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Tools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a:t>
            </a:r>
            <a:r>
              <a:rPr lang="en-US" sz="3200" dirty="0" smtClean="0"/>
              <a:t>development</a:t>
            </a:r>
            <a:endParaRPr lang="en-US" sz="3200" dirty="0"/>
          </a:p>
        </p:txBody>
      </p:sp>
    </p:spTree>
    <p:extLst>
      <p:ext uri="{BB962C8B-B14F-4D97-AF65-F5344CB8AC3E}">
        <p14:creationId xmlns:p14="http://schemas.microsoft.com/office/powerpoint/2010/main" val="385037706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Unsupported SQL Server Features</a:t>
            </a:r>
            <a:br>
              <a:rPr lang="en-US" sz="3600" dirty="0"/>
            </a:b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command, distributed transactions, distributed views</a:t>
            </a:r>
          </a:p>
          <a:p>
            <a:pPr marL="823500" lvl="1" indent="-571500" defTabSz="914325">
              <a:spcBef>
                <a:spcPts val="1200"/>
              </a:spcBef>
            </a:pPr>
            <a:r>
              <a:rPr lang="en-US" sz="3600" dirty="0"/>
              <a:t>Service Broker</a:t>
            </a:r>
          </a:p>
          <a:p>
            <a:pPr marL="823500" lvl="1" indent="-571500" defTabSz="914325">
              <a:spcBef>
                <a:spcPts val="1200"/>
              </a:spcBef>
            </a:pPr>
            <a:r>
              <a:rPr lang="en-US" sz="3600" dirty="0"/>
              <a:t>Common Language Runtime (CLR)</a:t>
            </a:r>
          </a:p>
          <a:p>
            <a:pPr marL="823500" lvl="1" indent="-571500" defTabSz="914325">
              <a:spcBef>
                <a:spcPts val="1200"/>
              </a:spcBef>
            </a:pPr>
            <a:r>
              <a:rPr lang="en-US" sz="3600" dirty="0"/>
              <a:t>SQL 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a:t>
            </a:r>
            <a:r>
              <a:rPr lang="en-US" sz="3600" dirty="0" smtClean="0"/>
              <a:t>Encryption</a:t>
            </a:r>
            <a:endParaRPr lang="en-US" sz="3600" dirty="0"/>
          </a:p>
        </p:txBody>
      </p:sp>
    </p:spTree>
    <p:extLst>
      <p:ext uri="{BB962C8B-B14F-4D97-AF65-F5344CB8AC3E}">
        <p14:creationId xmlns:p14="http://schemas.microsoft.com/office/powerpoint/2010/main" val="351436728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767" y="1327354"/>
            <a:ext cx="6706466" cy="3804021"/>
          </a:xfrm>
          <a:prstGeom prst="rect">
            <a:avLst/>
          </a:prstGeom>
        </p:spPr>
      </p:pic>
      <p:sp>
        <p:nvSpPr>
          <p:cNvPr id="7" name="Content Placeholder 2"/>
          <p:cNvSpPr txBox="1">
            <a:spLocks/>
          </p:cNvSpPr>
          <p:nvPr/>
        </p:nvSpPr>
        <p:spPr>
          <a:xfrm>
            <a:off x="3347885" y="-17022"/>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tx1"/>
                </a:solidFill>
                <a:latin typeface="+mj-lt"/>
              </a:rPr>
              <a:t>Web </a:t>
            </a:r>
            <a:r>
              <a:rPr lang="en-US" sz="2400" spc="-51" dirty="0">
                <a:solidFill>
                  <a:schemeClr val="tx1"/>
                </a:solidFill>
                <a:latin typeface="+mj-lt"/>
              </a:rPr>
              <a:t>designers for tables, views, stored procs</a:t>
            </a:r>
          </a:p>
          <a:p>
            <a:pPr marL="3175" lvl="1" indent="0" algn="ctr" defTabSz="914325">
              <a:spcBef>
                <a:spcPts val="900"/>
              </a:spcBef>
              <a:buNone/>
            </a:pPr>
            <a:r>
              <a:rPr lang="en-US" sz="2400" spc="-51" dirty="0">
                <a:solidFill>
                  <a:schemeClr val="tx1"/>
                </a:solidFill>
                <a:latin typeface="+mj-lt"/>
              </a:rPr>
              <a:t>Interactive query editing and </a:t>
            </a:r>
            <a:r>
              <a:rPr lang="en-US" sz="2400" spc="-51" dirty="0" smtClean="0">
                <a:solidFill>
                  <a:schemeClr val="tx1"/>
                </a:solidFill>
                <a:latin typeface="+mj-lt"/>
              </a:rPr>
              <a:t>execution</a:t>
            </a:r>
            <a:endParaRPr lang="en-US" sz="3200" dirty="0">
              <a:solidFill>
                <a:schemeClr val="tx1"/>
              </a:solidFill>
              <a:latin typeface="+mj-lt"/>
            </a:endParaRP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3" name="Title 2"/>
          <p:cNvSpPr>
            <a:spLocks noGrp="1"/>
          </p:cNvSpPr>
          <p:nvPr>
            <p:ph type="title"/>
          </p:nvPr>
        </p:nvSpPr>
        <p:spPr/>
        <p:txBody>
          <a:bodyPr/>
          <a:lstStyle/>
          <a:p>
            <a:r>
              <a:rPr lang="en-US" sz="3600" dirty="0" smtClean="0"/>
              <a:t>Azure SQL Database Management Portal</a:t>
            </a:r>
            <a:endParaRPr lang="en-US" sz="3600" dirty="0"/>
          </a:p>
        </p:txBody>
      </p:sp>
    </p:spTree>
    <p:extLst>
      <p:ext uri="{BB962C8B-B14F-4D97-AF65-F5344CB8AC3E}">
        <p14:creationId xmlns:p14="http://schemas.microsoft.com/office/powerpoint/2010/main" val="128648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DAC Deployment </a:t>
            </a:r>
            <a:br>
              <a:rPr lang="en-US" dirty="0"/>
            </a:br>
            <a:r>
              <a:rPr lang="en-US" dirty="0"/>
              <a:t>From SQL Server Management </a:t>
            </a:r>
            <a:r>
              <a:rPr lang="en-US" dirty="0" smtClean="0"/>
              <a:t>Studio</a:t>
            </a:r>
            <a:endParaRPr lang="en-US" dirty="0"/>
          </a:p>
        </p:txBody>
      </p:sp>
    </p:spTree>
    <p:extLst>
      <p:ext uri="{BB962C8B-B14F-4D97-AF65-F5344CB8AC3E}">
        <p14:creationId xmlns:p14="http://schemas.microsoft.com/office/powerpoint/2010/main" val="42536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marL="0" algn="ctr"/>
            <a:r>
              <a:rPr lang="en-US" dirty="0"/>
              <a:t>Elastic Scale</a:t>
            </a:r>
          </a:p>
        </p:txBody>
      </p:sp>
      <p:grpSp>
        <p:nvGrpSpPr>
          <p:cNvPr id="6" name="Group 5"/>
          <p:cNvGrpSpPr/>
          <p:nvPr/>
        </p:nvGrpSpPr>
        <p:grpSpPr>
          <a:xfrm>
            <a:off x="4723544" y="4394828"/>
            <a:ext cx="2744913" cy="1008620"/>
            <a:chOff x="3049485" y="4031848"/>
            <a:chExt cx="3732745" cy="1371600"/>
          </a:xfrm>
        </p:grpSpPr>
        <p:pic>
          <p:nvPicPr>
            <p:cNvPr id="3" name="Picture 2"/>
            <p:cNvPicPr>
              <a:picLocks noChangeAspect="1"/>
            </p:cNvPicPr>
            <p:nvPr/>
          </p:nvPicPr>
          <p:blipFill>
            <a:blip r:embed="rId3">
              <a:biLevel thresh="25000"/>
            </a:blip>
            <a:stretch>
              <a:fillRect/>
            </a:stretch>
          </p:blipFill>
          <p:spPr>
            <a:xfrm>
              <a:off x="5478925" y="4031848"/>
              <a:ext cx="1303305" cy="1371600"/>
            </a:xfrm>
            <a:prstGeom prst="rect">
              <a:avLst/>
            </a:prstGeom>
          </p:spPr>
        </p:pic>
        <p:pic>
          <p:nvPicPr>
            <p:cNvPr id="4" name="Picture 3"/>
            <p:cNvPicPr>
              <a:picLocks noChangeAspect="1"/>
            </p:cNvPicPr>
            <p:nvPr/>
          </p:nvPicPr>
          <p:blipFill>
            <a:blip r:embed="rId3">
              <a:biLevel thresh="25000"/>
            </a:blip>
            <a:stretch>
              <a:fillRect/>
            </a:stretch>
          </p:blipFill>
          <p:spPr>
            <a:xfrm>
              <a:off x="3049485" y="4031848"/>
              <a:ext cx="1303305" cy="1371600"/>
            </a:xfrm>
            <a:prstGeom prst="rect">
              <a:avLst/>
            </a:prstGeom>
          </p:spPr>
        </p:pic>
        <p:sp>
          <p:nvSpPr>
            <p:cNvPr id="5" name="Left-Right Arrow 4"/>
            <p:cNvSpPr/>
            <p:nvPr/>
          </p:nvSpPr>
          <p:spPr bwMode="auto">
            <a:xfrm>
              <a:off x="4386943" y="4482353"/>
              <a:ext cx="806823" cy="235295"/>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98013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en-US" sz="4000" dirty="0" smtClean="0">
                <a:latin typeface="Segoe UI Light" panose="020B0502040204020203" pitchFamily="34" charset="0"/>
                <a:cs typeface="Segoe UI Light" panose="020B0502040204020203" pitchFamily="34" charset="0"/>
              </a:rPr>
              <a:t>Classic </a:t>
            </a:r>
            <a:r>
              <a:rPr lang="en-US" sz="4000" dirty="0">
                <a:latin typeface="Segoe UI Light" panose="020B0502040204020203" pitchFamily="34" charset="0"/>
                <a:cs typeface="Segoe UI Light" panose="020B0502040204020203" pitchFamily="34" charset="0"/>
              </a:rPr>
              <a:t>3-tier enterprise </a:t>
            </a:r>
            <a:r>
              <a:rPr lang="en-US" sz="4000" dirty="0" smtClean="0">
                <a:latin typeface="Segoe UI Light" panose="020B0502040204020203" pitchFamily="34" charset="0"/>
                <a:cs typeface="Segoe UI Light" panose="020B0502040204020203" pitchFamily="34" charset="0"/>
              </a:rPr>
              <a:t>architecture:</a:t>
            </a:r>
          </a:p>
          <a:p>
            <a:pPr algn="l"/>
            <a:r>
              <a:rPr lang="en-US" sz="4000" dirty="0" smtClean="0">
                <a:latin typeface="Segoe UI Light" panose="020B0502040204020203" pitchFamily="34" charset="0"/>
                <a:cs typeface="Segoe UI Light" panose="020B0502040204020203" pitchFamily="34" charset="0"/>
              </a:rPr>
              <a:t>Scale out the front ends to multiple instances</a:t>
            </a:r>
            <a:r>
              <a:rPr lang="en-US" sz="4000" dirty="0">
                <a:latin typeface="Segoe UI Light" panose="020B0502040204020203" pitchFamily="34" charset="0"/>
                <a:cs typeface="Segoe UI Light" panose="020B0502040204020203" pitchFamily="34" charset="0"/>
              </a:rPr>
              <a:t> </a:t>
            </a:r>
            <a:r>
              <a:rPr lang="en-US" sz="4000" dirty="0" smtClean="0">
                <a:latin typeface="Segoe UI Light" panose="020B0502040204020203" pitchFamily="34" charset="0"/>
                <a:cs typeface="Segoe UI Light" panose="020B0502040204020203" pitchFamily="34" charset="0"/>
              </a:rPr>
              <a:t>is easy</a:t>
            </a:r>
          </a:p>
          <a:p>
            <a:pPr algn="l"/>
            <a:r>
              <a:rPr lang="en-US" sz="40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1038" name="Visio" r:id="rId5" imgW="6267240" imgH="5715271" progId="Visio.Drawing.15">
                  <p:embed/>
                </p:oleObj>
              </mc:Choice>
              <mc:Fallback>
                <p:oleObj name="Visio" r:id="rId5" imgW="6267240" imgH="5715271" progId="Visio.Drawing.15">
                  <p:embed/>
                  <p:pic>
                    <p:nvPicPr>
                      <p:cNvPr id="0" name=""/>
                      <p:cNvPicPr/>
                      <p:nvPr/>
                    </p:nvPicPr>
                    <p:blipFill>
                      <a:blip r:embed="rId6"/>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56755694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Autofit/>
          </a:bodyPr>
          <a:lstStyle/>
          <a:p>
            <a:r>
              <a:rPr lang="en-US" sz="4000" dirty="0"/>
              <a:t>SQL Database Considerations and Best Practices</a:t>
            </a:r>
          </a:p>
        </p:txBody>
      </p:sp>
      <p:sp>
        <p:nvSpPr>
          <p:cNvPr id="5" name="Content Placeholder 4"/>
          <p:cNvSpPr>
            <a:spLocks noGrp="1"/>
          </p:cNvSpPr>
          <p:nvPr>
            <p:ph sz="quarter" idx="10"/>
          </p:nvPr>
        </p:nvSpPr>
        <p:spPr>
          <a:prstGeom prst="rect">
            <a:avLst/>
          </a:prstGeom>
        </p:spPr>
        <p:txBody>
          <a:bodyPr>
            <a:noAutofit/>
          </a:bodyPr>
          <a:lstStyle/>
          <a:p>
            <a:pPr marL="252000" algn="l">
              <a:spcBef>
                <a:spcPts val="1200"/>
              </a:spcBef>
            </a:pPr>
            <a:r>
              <a:rPr lang="en-US" sz="4000" dirty="0">
                <a:solidFill>
                  <a:srgbClr val="0088EE"/>
                </a:solidFill>
              </a:rPr>
              <a:t>Elastic Scale across thousands of databases via custom </a:t>
            </a:r>
            <a:r>
              <a:rPr lang="en-US" sz="4000" dirty="0" err="1" smtClean="0">
                <a:solidFill>
                  <a:srgbClr val="0088EE"/>
                </a:solidFill>
              </a:rPr>
              <a:t>sharding</a:t>
            </a:r>
            <a:endParaRPr lang="en-US" sz="4000" dirty="0">
              <a:solidFill>
                <a:srgbClr val="0088EE"/>
              </a:solidFill>
            </a:endParaRPr>
          </a:p>
          <a:p>
            <a:pPr marL="252000" algn="l">
              <a:spcBef>
                <a:spcPts val="1200"/>
              </a:spcBef>
            </a:pPr>
            <a:r>
              <a:rPr lang="en-US" sz="4000" dirty="0" smtClean="0">
                <a:solidFill>
                  <a:srgbClr val="0088EE"/>
                </a:solidFill>
              </a:rPr>
              <a:t>Scale </a:t>
            </a:r>
            <a:r>
              <a:rPr lang="en-US" sz="4000" dirty="0">
                <a:solidFill>
                  <a:srgbClr val="0088EE"/>
                </a:solidFill>
              </a:rPr>
              <a:t>out via .</a:t>
            </a:r>
            <a:r>
              <a:rPr lang="en-US" sz="4000" dirty="0" smtClean="0">
                <a:solidFill>
                  <a:srgbClr val="0088EE"/>
                </a:solidFill>
              </a:rPr>
              <a:t>NET </a:t>
            </a:r>
            <a:r>
              <a:rPr lang="en-US" sz="4000" dirty="0">
                <a:solidFill>
                  <a:srgbClr val="0088EE"/>
                </a:solidFill>
              </a:rPr>
              <a:t>Client libraries </a:t>
            </a:r>
            <a:r>
              <a:rPr lang="en-US" sz="4000" dirty="0" smtClean="0">
                <a:solidFill>
                  <a:srgbClr val="0088EE"/>
                </a:solidFill>
              </a:rPr>
              <a:t>consumed </a:t>
            </a:r>
            <a:r>
              <a:rPr lang="en-US" sz="4000" dirty="0">
                <a:solidFill>
                  <a:srgbClr val="0088EE"/>
                </a:solidFill>
              </a:rPr>
              <a:t>by customer applications to support </a:t>
            </a:r>
            <a:r>
              <a:rPr lang="en-US" sz="4000" dirty="0" err="1">
                <a:solidFill>
                  <a:srgbClr val="0088EE"/>
                </a:solidFill>
              </a:rPr>
              <a:t>sharded</a:t>
            </a:r>
            <a:r>
              <a:rPr lang="en-US" sz="4000" dirty="0">
                <a:solidFill>
                  <a:srgbClr val="0088EE"/>
                </a:solidFill>
              </a:rPr>
              <a:t> database pattern</a:t>
            </a:r>
          </a:p>
          <a:p>
            <a:pPr marL="252000" algn="l">
              <a:spcBef>
                <a:spcPts val="1200"/>
              </a:spcBef>
            </a:pPr>
            <a:r>
              <a:rPr lang="en-US" sz="4000" dirty="0">
                <a:solidFill>
                  <a:srgbClr val="0088EE"/>
                </a:solidFill>
              </a:rPr>
              <a:t>Enables developer and manageability functions</a:t>
            </a:r>
          </a:p>
          <a:p>
            <a:pPr marL="252000" algn="l">
              <a:spcBef>
                <a:spcPts val="1200"/>
              </a:spcBef>
            </a:pPr>
            <a:r>
              <a:rPr lang="en-US" sz="4000" dirty="0">
                <a:solidFill>
                  <a:srgbClr val="0088EE"/>
                </a:solidFill>
              </a:rPr>
              <a:t>Supports split, merge, and move operations on data</a:t>
            </a:r>
          </a:p>
        </p:txBody>
      </p:sp>
    </p:spTree>
    <p:extLst>
      <p:ext uri="{BB962C8B-B14F-4D97-AF65-F5344CB8AC3E}">
        <p14:creationId xmlns:p14="http://schemas.microsoft.com/office/powerpoint/2010/main" val="265424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5">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5">
                                            <p:txEl>
                                              <p:pRg st="0" end="0"/>
                                            </p:txEl>
                                          </p:spTgt>
                                        </p:tgtEl>
                                        <p:attrNameLst>
                                          <p:attrName>style.color</p:attrName>
                                        </p:attrNameLst>
                                      </p:cBhvr>
                                      <p:to>
                                        <a:srgbClr val="0088EE"/>
                                      </p:to>
                                    </p:animClr>
                                  </p:childTnLst>
                                </p:cTn>
                              </p:par>
                              <p:par>
                                <p:cTn id="11" presetID="3" presetClass="emph" presetSubtype="2" fill="hold" nodeType="withEffect">
                                  <p:stCondLst>
                                    <p:cond delay="250"/>
                                  </p:stCondLst>
                                  <p:childTnLst>
                                    <p:animClr clrSpc="rgb" dir="cw">
                                      <p:cBhvr override="childStyle">
                                        <p:cTn id="12" dur="500" fill="hold"/>
                                        <p:tgtEl>
                                          <p:spTgt spid="5">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5">
                                            <p:txEl>
                                              <p:pRg st="1" end="1"/>
                                            </p:txEl>
                                          </p:spTgt>
                                        </p:tgtEl>
                                        <p:attrNameLst>
                                          <p:attrName>style.color</p:attrName>
                                        </p:attrNameLst>
                                      </p:cBhvr>
                                      <p:to>
                                        <a:srgbClr val="0088EE"/>
                                      </p:to>
                                    </p:animClr>
                                  </p:childTnLst>
                                </p:cTn>
                              </p:par>
                              <p:par>
                                <p:cTn id="17" presetID="3" presetClass="emph" presetSubtype="2" fill="hold" nodeType="withEffect">
                                  <p:stCondLst>
                                    <p:cond delay="250"/>
                                  </p:stCondLst>
                                  <p:childTnLst>
                                    <p:animClr clrSpc="rgb" dir="cw">
                                      <p:cBhvr override="childStyle">
                                        <p:cTn id="18" dur="500" fill="hold"/>
                                        <p:tgtEl>
                                          <p:spTgt spid="5">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5">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5">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Scalability options in Azure SQL </a:t>
            </a:r>
            <a:r>
              <a:rPr lang="en-US" sz="4400" dirty="0" smtClean="0"/>
              <a:t>DB</a:t>
            </a:r>
            <a:endParaRPr lang="en-US" sz="4400" dirty="0"/>
          </a:p>
        </p:txBody>
      </p:sp>
      <p:sp>
        <p:nvSpPr>
          <p:cNvPr id="3" name="Content Placeholder 2"/>
          <p:cNvSpPr>
            <a:spLocks noGrp="1"/>
          </p:cNvSpPr>
          <p:nvPr>
            <p:ph idx="4294967295"/>
          </p:nvPr>
        </p:nvSpPr>
        <p:spPr>
          <a:xfrm>
            <a:off x="-9525" y="484094"/>
            <a:ext cx="12201525" cy="1613647"/>
          </a:xfrm>
          <a:prstGeom prst="rect">
            <a:avLst/>
          </a:prstGeom>
        </p:spPr>
        <p:txBody>
          <a:bodyPr>
            <a:normAutofit/>
          </a:bodyPr>
          <a:lstStyle/>
          <a:p>
            <a:pPr marL="0" indent="0" algn="ctr">
              <a:buNone/>
            </a:pPr>
            <a:r>
              <a:rPr lang="en-US" sz="4800" dirty="0" smtClean="0">
                <a:solidFill>
                  <a:schemeClr val="tx2"/>
                </a:solidFill>
              </a:rPr>
              <a:t>Vertical: Scale-up or scale-down</a:t>
            </a:r>
          </a:p>
          <a:p>
            <a:pPr marL="0" indent="0" algn="ctr">
              <a:buNone/>
            </a:pPr>
            <a:r>
              <a:rPr lang="en-US" sz="4800" dirty="0" smtClean="0">
                <a:solidFill>
                  <a:schemeClr val="tx2"/>
                </a:solidFill>
              </a:rPr>
              <a:t>Horizontal: Scale-out or scale-in</a:t>
            </a:r>
            <a:endParaRPr lang="en-US" sz="4800" dirty="0">
              <a:solidFill>
                <a:schemeClr val="tx2"/>
              </a:solidFill>
            </a:endParaRPr>
          </a:p>
        </p:txBody>
      </p:sp>
      <p:sp>
        <p:nvSpPr>
          <p:cNvPr id="5" name="Can 4"/>
          <p:cNvSpPr/>
          <p:nvPr/>
        </p:nvSpPr>
        <p:spPr bwMode="auto">
          <a:xfrm>
            <a:off x="1956561" y="3725133"/>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56561" y="3118030"/>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56561"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306825" y="374167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57089" y="374028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6007353" y="373889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57617" y="373750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707881" y="373611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58145" y="373472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57617"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57089" y="3111080"/>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514013" y="2586550"/>
            <a:ext cx="0" cy="2042890"/>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78010" y="4811958"/>
            <a:ext cx="1311578" cy="369332"/>
          </a:xfrm>
          <a:prstGeom prst="rect">
            <a:avLst/>
          </a:prstGeom>
          <a:noFill/>
        </p:spPr>
        <p:txBody>
          <a:bodyPr wrap="none" rtlCol="0">
            <a:spAutoFit/>
          </a:bodyPr>
          <a:lstStyle/>
          <a:p>
            <a:r>
              <a:rPr lang="en-US" dirty="0" smtClean="0">
                <a:solidFill>
                  <a:schemeClr val="tx2"/>
                </a:solidFill>
                <a:latin typeface="+mj-lt"/>
              </a:rPr>
              <a:t>Scale out/in</a:t>
            </a:r>
            <a:endParaRPr lang="en-US" dirty="0">
              <a:solidFill>
                <a:schemeClr val="tx2"/>
              </a:solidFill>
              <a:latin typeface="+mj-lt"/>
            </a:endParaRPr>
          </a:p>
        </p:txBody>
      </p:sp>
      <p:cxnSp>
        <p:nvCxnSpPr>
          <p:cNvPr id="20" name="Straight Arrow Connector 19"/>
          <p:cNvCxnSpPr/>
          <p:nvPr/>
        </p:nvCxnSpPr>
        <p:spPr>
          <a:xfrm flipH="1">
            <a:off x="1629805" y="4811958"/>
            <a:ext cx="9407988" cy="45688"/>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518868" y="3423329"/>
            <a:ext cx="1620957" cy="369332"/>
          </a:xfrm>
          <a:prstGeom prst="rect">
            <a:avLst/>
          </a:prstGeom>
          <a:noFill/>
        </p:spPr>
        <p:txBody>
          <a:bodyPr wrap="none" rtlCol="0">
            <a:spAutoFit/>
          </a:bodyPr>
          <a:lstStyle/>
          <a:p>
            <a:r>
              <a:rPr lang="en-US" dirty="0" smtClean="0">
                <a:solidFill>
                  <a:schemeClr val="tx2"/>
                </a:solidFill>
                <a:latin typeface="+mj-lt"/>
              </a:rPr>
              <a:t>Scale up/down</a:t>
            </a:r>
            <a:endParaRPr lang="en-US" dirty="0">
              <a:solidFill>
                <a:schemeClr val="tx2"/>
              </a:solidFill>
              <a:latin typeface="+mj-lt"/>
            </a:endParaRPr>
          </a:p>
        </p:txBody>
      </p:sp>
    </p:spTree>
    <p:extLst>
      <p:ext uri="{BB962C8B-B14F-4D97-AF65-F5344CB8AC3E}">
        <p14:creationId xmlns:p14="http://schemas.microsoft.com/office/powerpoint/2010/main" val="1265885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062" name="Visio" r:id="rId5" imgW="6267240" imgH="5715271" progId="Visio.Drawing.15">
                  <p:embed/>
                </p:oleObj>
              </mc:Choice>
              <mc:Fallback>
                <p:oleObj name="Visio" r:id="rId5" imgW="6267240" imgH="5715271" progId="Visio.Drawing.15">
                  <p:embed/>
                  <p:pic>
                    <p:nvPicPr>
                      <p:cNvPr id="0" name=""/>
                      <p:cNvPicPr/>
                      <p:nvPr/>
                    </p:nvPicPr>
                    <p:blipFill>
                      <a:blip r:embed="rId6"/>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Elastic Scale architecture</a:t>
            </a:r>
            <a:endParaRPr lang="en-US" dirty="0"/>
          </a:p>
        </p:txBody>
      </p:sp>
    </p:spTree>
    <p:extLst>
      <p:ext uri="{BB962C8B-B14F-4D97-AF65-F5344CB8AC3E}">
        <p14:creationId xmlns:p14="http://schemas.microsoft.com/office/powerpoint/2010/main" val="194138657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smtClean="0"/>
              <a:t>SQL Server VM</a:t>
            </a:r>
            <a:endParaRPr lang="en-US" dirty="0"/>
          </a:p>
        </p:txBody>
      </p:sp>
    </p:spTree>
    <p:extLst>
      <p:ext uri="{BB962C8B-B14F-4D97-AF65-F5344CB8AC3E}">
        <p14:creationId xmlns:p14="http://schemas.microsoft.com/office/powerpoint/2010/main" val="2233908090"/>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solidFill>
                  <a:srgbClr val="0088EE"/>
                </a:solidFill>
              </a:rPr>
              <a:t>Run any SQL product on cloud VM </a:t>
            </a:r>
          </a:p>
          <a:p>
            <a:pPr marL="252000">
              <a:spcBef>
                <a:spcPts val="2400"/>
              </a:spcBef>
            </a:pPr>
            <a:r>
              <a:rPr lang="en-US" sz="3600" dirty="0">
                <a:solidFill>
                  <a:srgbClr val="0088EE"/>
                </a:solidFill>
              </a:rPr>
              <a:t>Support for SQL Server, Oracle, </a:t>
            </a:r>
            <a:r>
              <a:rPr lang="en-US" sz="3600" dirty="0" err="1">
                <a:solidFill>
                  <a:srgbClr val="0088EE"/>
                </a:solidFill>
              </a:rPr>
              <a:t>MySql</a:t>
            </a:r>
            <a:endParaRPr lang="en-US" sz="3600" dirty="0">
              <a:solidFill>
                <a:srgbClr val="0088EE"/>
              </a:solidFill>
            </a:endParaRPr>
          </a:p>
          <a:p>
            <a:pPr marL="252000">
              <a:spcBef>
                <a:spcPts val="2400"/>
              </a:spcBef>
            </a:pPr>
            <a:r>
              <a:rPr lang="en-US" sz="3600" dirty="0">
                <a:solidFill>
                  <a:srgbClr val="0088EE"/>
                </a:solidFill>
              </a:rPr>
              <a:t>Ready to go VM images available in Gallery</a:t>
            </a:r>
          </a:p>
          <a:p>
            <a:pPr marL="252000">
              <a:spcBef>
                <a:spcPts val="2400"/>
              </a:spcBef>
            </a:pPr>
            <a:r>
              <a:rPr lang="en-US" sz="3600" dirty="0">
                <a:solidFill>
                  <a:srgbClr val="0088EE"/>
                </a:solidFill>
              </a:rPr>
              <a:t>Persistent storage using attached disk in blob storage</a:t>
            </a:r>
          </a:p>
          <a:p>
            <a:pPr marL="252000">
              <a:spcBef>
                <a:spcPts val="2400"/>
              </a:spcBef>
            </a:pPr>
            <a:r>
              <a:rPr lang="en-US" sz="3600" dirty="0">
                <a:solidFill>
                  <a:srgbClr val="0088EE"/>
                </a:solidFill>
              </a:rPr>
              <a:t>Has all the benefits and powers of VMs combined with the full features of a SQL </a:t>
            </a:r>
            <a:r>
              <a:rPr lang="en-US" sz="3600" dirty="0" smtClean="0">
                <a:solidFill>
                  <a:srgbClr val="0088EE"/>
                </a:solidFill>
              </a:rPr>
              <a:t>Engine</a:t>
            </a:r>
            <a:endParaRPr lang="en-US" sz="3600" dirty="0">
              <a:solidFill>
                <a:srgbClr val="0088EE"/>
              </a:solidFill>
            </a:endParaRPr>
          </a:p>
        </p:txBody>
      </p:sp>
    </p:spTree>
    <p:extLst>
      <p:ext uri="{BB962C8B-B14F-4D97-AF65-F5344CB8AC3E}">
        <p14:creationId xmlns:p14="http://schemas.microsoft.com/office/powerpoint/2010/main" val="638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4">
                                            <p:txEl>
                                              <p:pRg st="0" end="0"/>
                                            </p:txEl>
                                          </p:spTgt>
                                        </p:tgtEl>
                                        <p:attrNameLst>
                                          <p:attrName>style.color</p:attrName>
                                        </p:attrNameLst>
                                      </p:cBhvr>
                                      <p:to>
                                        <a:srgbClr val="0088EE"/>
                                      </p:to>
                                    </p:animClr>
                                  </p:childTnLst>
                                </p:cTn>
                              </p:par>
                              <p:par>
                                <p:cTn id="11" presetID="3" presetClass="emph" presetSubtype="2" fill="hold" nodeType="withEffect">
                                  <p:stCondLst>
                                    <p:cond delay="0"/>
                                  </p:stCondLst>
                                  <p:childTnLst>
                                    <p:animClr clrSpc="rgb" dir="cw">
                                      <p:cBhvr override="childStyle">
                                        <p:cTn id="12" dur="500" fill="hold"/>
                                        <p:tgtEl>
                                          <p:spTgt spid="4">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4">
                                            <p:txEl>
                                              <p:pRg st="1" end="1"/>
                                            </p:txEl>
                                          </p:spTgt>
                                        </p:tgtEl>
                                        <p:attrNameLst>
                                          <p:attrName>style.color</p:attrName>
                                        </p:attrNameLst>
                                      </p:cBhvr>
                                      <p:to>
                                        <a:srgbClr val="0088EE"/>
                                      </p:to>
                                    </p:animClr>
                                  </p:childTnLst>
                                </p:cTn>
                              </p:par>
                              <p:par>
                                <p:cTn id="17" presetID="3" presetClass="emph" presetSubtype="2" fill="hold" nodeType="withEffect">
                                  <p:stCondLst>
                                    <p:cond delay="0"/>
                                  </p:stCondLst>
                                  <p:childTnLst>
                                    <p:animClr clrSpc="rgb" dir="cw">
                                      <p:cBhvr override="childStyle">
                                        <p:cTn id="18" dur="500" fill="hold"/>
                                        <p:tgtEl>
                                          <p:spTgt spid="4">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4">
                                            <p:txEl>
                                              <p:pRg st="2" end="2"/>
                                            </p:txEl>
                                          </p:spTgt>
                                        </p:tgtEl>
                                        <p:attrNameLst>
                                          <p:attrName>style.color</p:attrName>
                                        </p:attrNameLst>
                                      </p:cBhvr>
                                      <p:to>
                                        <a:srgbClr val="0088EE"/>
                                      </p:to>
                                    </p:animClr>
                                  </p:childTnLst>
                                </p:cTn>
                              </p:par>
                              <p:par>
                                <p:cTn id="23" presetID="3" presetClass="emph" presetSubtype="2" fill="hold" nodeType="withEffect">
                                  <p:stCondLst>
                                    <p:cond delay="0"/>
                                  </p:stCondLst>
                                  <p:childTnLst>
                                    <p:animClr clrSpc="rgb" dir="cw">
                                      <p:cBhvr override="childStyle">
                                        <p:cTn id="24" dur="500" fill="hold"/>
                                        <p:tgtEl>
                                          <p:spTgt spid="4">
                                            <p:txEl>
                                              <p:pRg st="3" end="3"/>
                                            </p:txEl>
                                          </p:spTgt>
                                        </p:tgtEl>
                                        <p:attrNameLst>
                                          <p:attrName>style.color</p:attrName>
                                        </p:attrNameLst>
                                      </p:cBhvr>
                                      <p:to>
                                        <a:srgbClr val="FFFFFF"/>
                                      </p:to>
                                    </p:animClr>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250" fill="hold"/>
                                        <p:tgtEl>
                                          <p:spTgt spid="4">
                                            <p:txEl>
                                              <p:pRg st="3" end="3"/>
                                            </p:txEl>
                                          </p:spTgt>
                                        </p:tgtEl>
                                        <p:attrNameLst>
                                          <p:attrName>style.color</p:attrName>
                                        </p:attrNameLst>
                                      </p:cBhvr>
                                      <p:to>
                                        <a:srgbClr val="0088EE"/>
                                      </p:to>
                                    </p:animClr>
                                  </p:childTnLst>
                                </p:cTn>
                              </p:par>
                              <p:par>
                                <p:cTn id="29" presetID="3" presetClass="emph" presetSubtype="2" fill="hold" nodeType="withEffect">
                                  <p:stCondLst>
                                    <p:cond delay="0"/>
                                  </p:stCondLst>
                                  <p:childTnLst>
                                    <p:animClr clrSpc="rgb" dir="cw">
                                      <p:cBhvr override="childStyle">
                                        <p:cTn id="30" dur="500" fill="hold"/>
                                        <p:tgtEl>
                                          <p:spTgt spid="4">
                                            <p:txEl>
                                              <p:pRg st="4" end="4"/>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en-US" sz="3200" dirty="0"/>
              <a:t>Why (at least) two offerings of SQL in Azure?</a:t>
            </a:r>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a:t>
              </a:r>
              <a:r>
                <a:rPr lang="en-US" sz="5400" dirty="0" err="1" smtClean="0">
                  <a:gradFill>
                    <a:gsLst>
                      <a:gs pos="2917">
                        <a:schemeClr val="tx1"/>
                      </a:gs>
                      <a:gs pos="30000">
                        <a:schemeClr val="tx1"/>
                      </a:gs>
                    </a:gsLst>
                    <a:lin ang="5400000" scaled="0"/>
                  </a:gradFill>
                </a:rPr>
                <a:t>IaaS</a:t>
              </a:r>
              <a:endParaRPr lang="en-US" sz="540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007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smtClean="0"/>
              <a:t>SQL </a:t>
            </a:r>
            <a:r>
              <a:rPr lang="en-US" dirty="0" err="1" smtClean="0"/>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Other features SQL IaaS supports that SQL Database doesn’t (yet)</a:t>
            </a:r>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en-US" sz="3200" dirty="0">
                <a:solidFill>
                  <a:schemeClr val="tx1"/>
                </a:solidFill>
              </a:rPr>
              <a:t>Full SQL Server </a:t>
            </a:r>
            <a:r>
              <a:rPr lang="en-US" sz="3200" dirty="0" smtClean="0">
                <a:solidFill>
                  <a:schemeClr val="tx1"/>
                </a:solidFill>
              </a:rPr>
              <a:t>functionality (for </a:t>
            </a:r>
            <a:r>
              <a:rPr lang="en-US" sz="3200" dirty="0">
                <a:solidFill>
                  <a:schemeClr val="tx1"/>
                </a:solidFill>
              </a:rPr>
              <a:t>instance </a:t>
            </a:r>
            <a:r>
              <a:rPr lang="en-US" sz="3200" dirty="0" err="1">
                <a:solidFill>
                  <a:schemeClr val="tx1"/>
                </a:solidFill>
              </a:rPr>
              <a:t>FullText</a:t>
            </a:r>
            <a:r>
              <a:rPr lang="en-US" sz="3200" dirty="0">
                <a:solidFill>
                  <a:schemeClr val="tx1"/>
                </a:solidFill>
              </a:rPr>
              <a:t> Search)</a:t>
            </a:r>
          </a:p>
          <a:p>
            <a:pPr marL="252000" defTabSz="914099" fontAlgn="base">
              <a:spcBef>
                <a:spcPct val="0"/>
              </a:spcBef>
              <a:spcAft>
                <a:spcPts val="1800"/>
              </a:spcAft>
            </a:pPr>
            <a:r>
              <a:rPr lang="en-US" sz="3200" dirty="0">
                <a:solidFill>
                  <a:schemeClr val="tx1"/>
                </a:solidFill>
              </a:rPr>
              <a:t>Windows authentication </a:t>
            </a:r>
            <a:r>
              <a:rPr lang="en-US" sz="3200" dirty="0" smtClean="0">
                <a:solidFill>
                  <a:schemeClr val="tx1"/>
                </a:solidFill>
              </a:rPr>
              <a:t>available (requires </a:t>
            </a:r>
            <a:r>
              <a:rPr lang="en-US" sz="3200" dirty="0">
                <a:solidFill>
                  <a:schemeClr val="tx1"/>
                </a:solidFill>
              </a:rPr>
              <a:t>VM to be joined to on-premises domain)</a:t>
            </a:r>
          </a:p>
          <a:p>
            <a:pPr marL="252000" defTabSz="914099" fontAlgn="base">
              <a:spcBef>
                <a:spcPct val="0"/>
              </a:spcBef>
              <a:spcAft>
                <a:spcPts val="1800"/>
              </a:spcAft>
            </a:pPr>
            <a:r>
              <a:rPr lang="en-US" sz="3200" dirty="0">
                <a:solidFill>
                  <a:schemeClr val="tx1"/>
                </a:solidFill>
              </a:rPr>
              <a:t>Larger database sizes </a:t>
            </a:r>
            <a:r>
              <a:rPr lang="en-US" sz="3200" dirty="0" smtClean="0">
                <a:solidFill>
                  <a:schemeClr val="tx1"/>
                </a:solidFill>
              </a:rPr>
              <a:t>possible (16TB)</a:t>
            </a:r>
            <a:endParaRPr lang="en-US" sz="3200" dirty="0">
              <a:solidFill>
                <a:schemeClr val="tx1"/>
              </a:solidFill>
            </a:endParaRPr>
          </a:p>
        </p:txBody>
      </p:sp>
    </p:spTree>
    <p:extLst>
      <p:ext uri="{BB962C8B-B14F-4D97-AF65-F5344CB8AC3E}">
        <p14:creationId xmlns:p14="http://schemas.microsoft.com/office/powerpoint/2010/main" val="429238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Standing up a SQL Server in Azure using </a:t>
            </a:r>
            <a:r>
              <a:rPr lang="en-US" dirty="0" smtClean="0"/>
              <a:t>Marketplace</a:t>
            </a:r>
            <a:endParaRPr lang="en-US" dirty="0"/>
          </a:p>
        </p:txBody>
      </p:sp>
    </p:spTree>
    <p:extLst>
      <p:ext uri="{BB962C8B-B14F-4D97-AF65-F5344CB8AC3E}">
        <p14:creationId xmlns:p14="http://schemas.microsoft.com/office/powerpoint/2010/main" val="81119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smtClean="0"/>
              <a:t>DocumentDB</a:t>
            </a:r>
            <a:endParaRPr lang="en-US" dirty="0"/>
          </a:p>
        </p:txBody>
      </p:sp>
    </p:spTree>
    <p:extLst>
      <p:ext uri="{BB962C8B-B14F-4D97-AF65-F5344CB8AC3E}">
        <p14:creationId xmlns:p14="http://schemas.microsoft.com/office/powerpoint/2010/main" val="4064718912"/>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smtClean="0"/>
              <a:t>Fully </a:t>
            </a:r>
            <a:r>
              <a:rPr lang="en-US" sz="6000" dirty="0"/>
              <a:t>managed, scalable JSON document database service</a:t>
            </a:r>
          </a:p>
        </p:txBody>
      </p:sp>
    </p:spTree>
    <p:extLst>
      <p:ext uri="{BB962C8B-B14F-4D97-AF65-F5344CB8AC3E}">
        <p14:creationId xmlns:p14="http://schemas.microsoft.com/office/powerpoint/2010/main" val="711032367"/>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 xmlns:a16="http://schemas.microsoft.com/office/drawing/2014/main" val="20000"/>
                    </a:ext>
                  </a:extLst>
                </a:gridCol>
                <a:gridCol w="70976">
                  <a:extLst>
                    <a:ext uri="{9D8B030D-6E8A-4147-A177-3AD203B41FA5}">
                      <a16:colId xmlns="" xmlns:a16="http://schemas.microsoft.com/office/drawing/2014/main" val="20001"/>
                    </a:ext>
                  </a:extLst>
                </a:gridCol>
                <a:gridCol w="70976">
                  <a:extLst>
                    <a:ext uri="{9D8B030D-6E8A-4147-A177-3AD203B41FA5}">
                      <a16:colId xmlns="" xmlns:a16="http://schemas.microsoft.com/office/drawing/2014/main" val="20002"/>
                    </a:ext>
                  </a:extLst>
                </a:gridCol>
                <a:gridCol w="70976">
                  <a:extLst>
                    <a:ext uri="{9D8B030D-6E8A-4147-A177-3AD203B41FA5}">
                      <a16:colId xmlns="" xmlns:a16="http://schemas.microsoft.com/office/drawing/2014/main" val="20003"/>
                    </a:ext>
                  </a:extLst>
                </a:gridCol>
                <a:gridCol w="70976">
                  <a:extLst>
                    <a:ext uri="{9D8B030D-6E8A-4147-A177-3AD203B41FA5}">
                      <a16:colId xmlns="" xmlns:a16="http://schemas.microsoft.com/office/drawing/2014/main"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 xmlns:a16="http://schemas.microsoft.com/office/drawing/2014/main"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995361778"/>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Existing applications which require extra capacity for scale out and can not be </a:t>
            </a:r>
            <a:r>
              <a:rPr lang="en-US" sz="2800" dirty="0" smtClean="0">
                <a:gradFill>
                  <a:gsLst>
                    <a:gs pos="0">
                      <a:srgbClr val="FFFFFF"/>
                    </a:gs>
                    <a:gs pos="100000">
                      <a:srgbClr val="FFFFFF"/>
                    </a:gs>
                  </a:gsLst>
                  <a:lin ang="5400000" scaled="0"/>
                </a:gradFill>
                <a:latin typeface="+mj-lt"/>
              </a:rPr>
              <a:t>migrated</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has ecosystem of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Removing </a:t>
            </a:r>
            <a:r>
              <a:rPr lang="en-US" sz="2800" dirty="0" smtClean="0">
                <a:gradFill>
                  <a:gsLst>
                    <a:gs pos="0">
                      <a:srgbClr val="FFFFFF"/>
                    </a:gs>
                    <a:gs pos="100000">
                      <a:srgbClr val="FFFFFF"/>
                    </a:gs>
                  </a:gsLst>
                  <a:lin ang="5400000" scaled="0"/>
                </a:gradFill>
                <a:latin typeface="+mj-lt"/>
              </a:rPr>
              <a:t>CAPEX</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a:t>
            </a:r>
            <a:r>
              <a:rPr lang="en-US" sz="2800" dirty="0" smtClean="0">
                <a:gradFill>
                  <a:gsLst>
                    <a:gs pos="0">
                      <a:srgbClr val="FFFFFF"/>
                    </a:gs>
                    <a:gs pos="100000">
                      <a:srgbClr val="FFFFFF"/>
                    </a:gs>
                  </a:gsLst>
                  <a:lin ang="5400000" scaled="0"/>
                </a:gradFill>
                <a:latin typeface="+mj-lt"/>
              </a:rPr>
              <a:t>compatibility</a:t>
            </a:r>
            <a:endParaRPr lang="en-US" sz="2800" dirty="0">
              <a:gradFill>
                <a:gsLst>
                  <a:gs pos="0">
                    <a:srgbClr val="FFFFFF"/>
                  </a:gs>
                  <a:gs pos="100000">
                    <a:srgbClr val="FFFFFF"/>
                  </a:gs>
                </a:gsLst>
                <a:lin ang="5400000" scaled="0"/>
              </a:gradFill>
              <a:latin typeface="+mj-lt"/>
            </a:endParaRP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2800" dirty="0" smtClean="0">
                <a:gradFill>
                  <a:gsLst>
                    <a:gs pos="0">
                      <a:srgbClr val="FFFFFF"/>
                    </a:gs>
                    <a:gs pos="100000">
                      <a:srgbClr val="FFFFFF"/>
                    </a:gs>
                  </a:gsLst>
                  <a:lin ang="5400000" scaled="0"/>
                </a:gradFill>
                <a:latin typeface="+mj-lt"/>
              </a:rPr>
              <a:t>support</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does not want to add additional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Avoiding CAPEX and </a:t>
            </a:r>
            <a:r>
              <a:rPr lang="en-US" sz="2800" dirty="0" smtClean="0">
                <a:gradFill>
                  <a:gsLst>
                    <a:gs pos="0">
                      <a:srgbClr val="FFFFFF"/>
                    </a:gs>
                    <a:gs pos="100000">
                      <a:srgbClr val="FFFFFF"/>
                    </a:gs>
                  </a:gsLst>
                  <a:lin ang="5400000" scaled="0"/>
                </a:gradFill>
                <a:latin typeface="+mj-lt"/>
              </a:rPr>
              <a:t>OPEX</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Built-for-the-cloud database </a:t>
            </a:r>
            <a:r>
              <a:rPr lang="en-US" sz="2800" dirty="0" smtClean="0">
                <a:gradFill>
                  <a:gsLst>
                    <a:gs pos="0">
                      <a:srgbClr val="FFFFFF"/>
                    </a:gs>
                    <a:gs pos="100000">
                      <a:srgbClr val="FFFFFF"/>
                    </a:gs>
                  </a:gsLst>
                  <a:lin ang="5400000" scaled="0"/>
                </a:gradFill>
                <a:latin typeface="+mj-lt"/>
              </a:rPr>
              <a:t>technology</a:t>
            </a:r>
            <a:endParaRPr lang="en-US" sz="28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smtClean="0"/>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328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smtClean="0"/>
              <a:t>Starting with the basics</a:t>
            </a:r>
            <a:endParaRPr lang="en-US" dirty="0"/>
          </a:p>
        </p:txBody>
      </p:sp>
      <p:sp>
        <p:nvSpPr>
          <p:cNvPr id="3" name="Title 2"/>
          <p:cNvSpPr>
            <a:spLocks noGrp="1"/>
          </p:cNvSpPr>
          <p:nvPr>
            <p:ph type="title"/>
          </p:nvPr>
        </p:nvSpPr>
        <p:spPr>
          <a:prstGeom prst="rect">
            <a:avLst/>
          </a:prstGeom>
        </p:spPr>
        <p:txBody>
          <a:bodyPr/>
          <a:lstStyle/>
          <a:p>
            <a:r>
              <a:rPr lang="en-US" dirty="0" smtClean="0">
                <a:solidFill>
                  <a:schemeClr val="bg1"/>
                </a:solidFill>
              </a:rPr>
              <a:t>Architecture</a:t>
            </a:r>
            <a:endParaRPr lang="en-US" dirty="0">
              <a:solidFill>
                <a:schemeClr val="bg1"/>
              </a:solidFill>
            </a:endParaRPr>
          </a:p>
        </p:txBody>
      </p:sp>
    </p:spTree>
    <p:extLst>
      <p:ext uri="{BB962C8B-B14F-4D97-AF65-F5344CB8AC3E}">
        <p14:creationId xmlns:p14="http://schemas.microsoft.com/office/powerpoint/2010/main" val="127578499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Strong</a:t>
            </a:r>
            <a:br>
              <a:rPr lang="en-US" sz="6600" dirty="0"/>
            </a:br>
            <a:r>
              <a:rPr lang="en-US" sz="6600" dirty="0"/>
              <a:t>Bounded Stateless</a:t>
            </a:r>
            <a:br>
              <a:rPr lang="en-US" sz="6600" dirty="0"/>
            </a:br>
            <a:r>
              <a:rPr lang="en-US" sz="6600" dirty="0"/>
              <a:t>Session</a:t>
            </a:r>
            <a:br>
              <a:rPr lang="en-US" sz="6600" dirty="0"/>
            </a:br>
            <a:r>
              <a:rPr lang="en-US" sz="6600" dirty="0"/>
              <a:t>Eventual</a:t>
            </a:r>
          </a:p>
        </p:txBody>
      </p:sp>
      <p:sp>
        <p:nvSpPr>
          <p:cNvPr id="6" name="Title 5"/>
          <p:cNvSpPr>
            <a:spLocks noGrp="1"/>
          </p:cNvSpPr>
          <p:nvPr>
            <p:ph type="title"/>
          </p:nvPr>
        </p:nvSpPr>
        <p:spPr/>
        <p:txBody>
          <a:bodyPr/>
          <a:lstStyle/>
          <a:p>
            <a:r>
              <a:rPr lang="en-US" sz="4000" dirty="0"/>
              <a:t>Tunable Consistency – four distinct levels</a:t>
            </a:r>
            <a:br>
              <a:rPr lang="en-US" sz="4000" dirty="0"/>
            </a:br>
            <a:endParaRPr lang="en-US" sz="4000" dirty="0"/>
          </a:p>
        </p:txBody>
      </p:sp>
    </p:spTree>
    <p:extLst>
      <p:ext uri="{BB962C8B-B14F-4D97-AF65-F5344CB8AC3E}">
        <p14:creationId xmlns:p14="http://schemas.microsoft.com/office/powerpoint/2010/main" val="1583385803"/>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Strong</a:t>
            </a:r>
            <a:r>
              <a:rPr lang="en-US" sz="4000" dirty="0" smtClean="0">
                <a:solidFill>
                  <a:schemeClr val="tx1"/>
                </a:solidFill>
              </a:rPr>
              <a:t> </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All writes are visible to all readers. Writes synchronously committed by a majority quorum of replicas and reads are acknowledged by the majority read quorum.</a:t>
            </a:r>
          </a:p>
        </p:txBody>
      </p:sp>
    </p:spTree>
    <p:extLst>
      <p:ext uri="{BB962C8B-B14F-4D97-AF65-F5344CB8AC3E}">
        <p14:creationId xmlns:p14="http://schemas.microsoft.com/office/powerpoint/2010/main" val="1259083693"/>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Bounded Stateless</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Guaranteed ordering of writes, reads adhere to minimum freshness. Writes are propagated asynchronously, reads are acknowledged by majority quorum lagging by at most K prefixes.</a:t>
            </a:r>
          </a:p>
        </p:txBody>
      </p:sp>
    </p:spTree>
    <p:extLst>
      <p:ext uri="{BB962C8B-B14F-4D97-AF65-F5344CB8AC3E}">
        <p14:creationId xmlns:p14="http://schemas.microsoft.com/office/powerpoint/2010/main" val="4138824199"/>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Session</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Read your own writes. Writes are propagated asynchronously while reads for a session are issued against the replica that can serve the requested version.</a:t>
            </a:r>
          </a:p>
        </p:txBody>
      </p:sp>
    </p:spTree>
    <p:extLst>
      <p:ext uri="{BB962C8B-B14F-4D97-AF65-F5344CB8AC3E}">
        <p14:creationId xmlns:p14="http://schemas.microsoft.com/office/powerpoint/2010/main" val="1134657562"/>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Eventual</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solidFill>
                  <a:schemeClr val="tx1"/>
                </a:solidFill>
              </a:rPr>
              <a:t>Reads eventually converge with writes. Writes are propagated asynchronously while reads can be acknowledged by any replica. Readers may view older data then previously observed.</a:t>
            </a:r>
            <a:endParaRPr lang="en-US" sz="4000" dirty="0"/>
          </a:p>
        </p:txBody>
      </p:sp>
    </p:spTree>
    <p:extLst>
      <p:ext uri="{BB962C8B-B14F-4D97-AF65-F5344CB8AC3E}">
        <p14:creationId xmlns:p14="http://schemas.microsoft.com/office/powerpoint/2010/main" val="1438934968"/>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nvPr>
        </p:nvGraphicFramePr>
        <p:xfrm>
          <a:off x="199696" y="1680895"/>
          <a:ext cx="11792608" cy="3496210"/>
        </p:xfrm>
        <a:graphic>
          <a:graphicData uri="http://schemas.openxmlformats.org/drawingml/2006/table">
            <a:tbl>
              <a:tblPr firstRow="1" bandRow="1"/>
              <a:tblGrid>
                <a:gridCol w="2385849">
                  <a:extLst>
                    <a:ext uri="{9D8B030D-6E8A-4147-A177-3AD203B41FA5}">
                      <a16:colId xmlns="" xmlns:a16="http://schemas.microsoft.com/office/drawing/2014/main" val="20000"/>
                    </a:ext>
                  </a:extLst>
                </a:gridCol>
                <a:gridCol w="4637281">
                  <a:extLst>
                    <a:ext uri="{9D8B030D-6E8A-4147-A177-3AD203B41FA5}">
                      <a16:colId xmlns="" xmlns:a16="http://schemas.microsoft.com/office/drawing/2014/main" val="20001"/>
                    </a:ext>
                  </a:extLst>
                </a:gridCol>
                <a:gridCol w="4769478">
                  <a:extLst>
                    <a:ext uri="{9D8B030D-6E8A-4147-A177-3AD203B41FA5}">
                      <a16:colId xmlns="" xmlns:a16="http://schemas.microsoft.com/office/drawing/2014/main" val="20002"/>
                    </a:ext>
                  </a:extLst>
                </a:gridCol>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 xmlns:a16="http://schemas.microsoft.com/office/drawing/2014/main" val="10001"/>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 xmlns:a16="http://schemas.microsoft.com/office/drawing/2014/main" val="10003"/>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bl>
          </a:graphicData>
        </a:graphic>
      </p:graphicFrame>
      <p:graphicFrame>
        <p:nvGraphicFramePr>
          <p:cNvPr id="9" name="Table 8"/>
          <p:cNvGraphicFramePr>
            <a:graphicFrameLocks noGrp="1"/>
          </p:cNvGraphicFramePr>
          <p:nvPr>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extLst>
                    <a:ext uri="{9D8B030D-6E8A-4147-A177-3AD203B41FA5}">
                      <a16:colId xmlns="" xmlns:a16="http://schemas.microsoft.com/office/drawing/2014/main" val="20000"/>
                    </a:ext>
                  </a:extLst>
                </a:gridCol>
                <a:gridCol w="11658766">
                  <a:extLst>
                    <a:ext uri="{9D8B030D-6E8A-4147-A177-3AD203B41FA5}">
                      <a16:colId xmlns="" xmlns:a16="http://schemas.microsoft.com/office/drawing/2014/main" val="20001"/>
                    </a:ext>
                  </a:extLst>
                </a:gridCol>
              </a:tblGrid>
              <a:tr h="1245476">
                <a:tc>
                  <a:txBody>
                    <a:bodyPr/>
                    <a:lstStyle/>
                    <a:p>
                      <a:r>
                        <a:rPr lang="en-US" sz="3200" b="0" kern="1200" dirty="0" smtClean="0">
                          <a:solidFill>
                            <a:schemeClr val="tx1"/>
                          </a:solidFill>
                          <a:latin typeface="+mj-lt"/>
                          <a:ea typeface="+mn-ea"/>
                          <a:cs typeface="Consolas" panose="020B0609020204030204" pitchFamily="49" charset="0"/>
                        </a:rPr>
                        <a:t>*</a:t>
                      </a:r>
                      <a:endParaRPr lang="en-US" sz="3200" b="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b="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1250000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a:t>
            </a:r>
            <a:r>
              <a:rPr lang="en-US" dirty="0" err="1" smtClean="0"/>
              <a:t>DocumentDB</a:t>
            </a:r>
            <a:endParaRPr lang="en-US" dirty="0"/>
          </a:p>
        </p:txBody>
      </p:sp>
    </p:spTree>
    <p:extLst>
      <p:ext uri="{BB962C8B-B14F-4D97-AF65-F5344CB8AC3E}">
        <p14:creationId xmlns:p14="http://schemas.microsoft.com/office/powerpoint/2010/main" val="12689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42396" y="4627850"/>
            <a:ext cx="1995282" cy="1371600"/>
          </a:xfrm>
          <a:prstGeom prst="rect">
            <a:avLst/>
          </a:prstGeom>
        </p:spPr>
      </p:pic>
      <p:sp>
        <p:nvSpPr>
          <p:cNvPr id="2" name="Title 1"/>
          <p:cNvSpPr>
            <a:spLocks noGrp="1"/>
          </p:cNvSpPr>
          <p:nvPr>
            <p:ph type="ctrTitle"/>
          </p:nvPr>
        </p:nvSpPr>
        <p:spPr/>
        <p:txBody>
          <a:bodyPr/>
          <a:lstStyle/>
          <a:p>
            <a:r>
              <a:rPr lang="en-US" dirty="0" smtClean="0"/>
              <a:t>Search</a:t>
            </a:r>
            <a:endParaRPr lang="en-US" dirty="0"/>
          </a:p>
        </p:txBody>
      </p:sp>
    </p:spTree>
    <p:extLst>
      <p:ext uri="{BB962C8B-B14F-4D97-AF65-F5344CB8AC3E}">
        <p14:creationId xmlns:p14="http://schemas.microsoft.com/office/powerpoint/2010/main" val="2676576825"/>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type="body" sz="quarter" idx="10"/>
          </p:nvPr>
        </p:nvSpPr>
        <p:spPr>
          <a:xfrm>
            <a:off x="1335741" y="3276600"/>
            <a:ext cx="9520518" cy="990600"/>
          </a:xfrm>
          <a:prstGeom prst="rect">
            <a:avLst/>
          </a:prstGeom>
        </p:spPr>
        <p:txBody>
          <a:bodyPr>
            <a:noAutofit/>
          </a:bodyPr>
          <a:lstStyle/>
          <a:p>
            <a:pPr marL="252000" algn="l">
              <a:spcBef>
                <a:spcPts val="1200"/>
              </a:spcBef>
            </a:pPr>
            <a:r>
              <a:rPr lang="en-US" sz="36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230984210"/>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sz="quarter" idx="10"/>
          </p:nvPr>
        </p:nvSpPr>
        <p:spPr>
          <a:prstGeom prst="rect">
            <a:avLst/>
          </a:prstGeom>
        </p:spPr>
        <p:txBody>
          <a:bodyPr>
            <a:noAutofit/>
          </a:bodyPr>
          <a:lstStyle/>
          <a:p>
            <a:pPr marL="0" indent="0" algn="l">
              <a:spcBef>
                <a:spcPts val="1200"/>
              </a:spcBef>
              <a:buNone/>
            </a:pPr>
            <a:r>
              <a:rPr lang="en-US" sz="4400" dirty="0"/>
              <a:t>Perfect for enterprise cloud developers, cloud software vendors, cloud architects who need a fully-managed search solution.</a:t>
            </a:r>
          </a:p>
        </p:txBody>
      </p:sp>
    </p:spTree>
    <p:extLst>
      <p:ext uri="{BB962C8B-B14F-4D97-AF65-F5344CB8AC3E}">
        <p14:creationId xmlns:p14="http://schemas.microsoft.com/office/powerpoint/2010/main" val="308523439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a:t>
            </a:r>
            <a:r>
              <a:rPr lang="en-US" dirty="0" smtClean="0"/>
              <a:t>is not a machine</a:t>
            </a:r>
            <a:endParaRPr lang="en-US" dirty="0"/>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Simple HTTP/JSON API for creating indexes, pushing documents, searching</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Keyword search with user-friendly operators (+, -, *, “”, etc.)</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Hit highlighting</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Faceting (histograms over ranges, typically used in catalog browsing)</a:t>
            </a:r>
          </a:p>
        </p:txBody>
      </p:sp>
    </p:spTree>
    <p:extLst>
      <p:ext uri="{BB962C8B-B14F-4D97-AF65-F5344CB8AC3E}">
        <p14:creationId xmlns:p14="http://schemas.microsoft.com/office/powerpoint/2010/main" val="36289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3">
                                            <p:txEl>
                                              <p:pRg st="0" end="0"/>
                                            </p:txEl>
                                          </p:spTgt>
                                        </p:tgtEl>
                                        <p:attrNameLst>
                                          <p:attrName>style.color</p:attrName>
                                        </p:attrNameLst>
                                      </p:cBhvr>
                                      <p:to>
                                        <a:srgbClr val="C0E4FF"/>
                                      </p:to>
                                    </p:animClr>
                                  </p:childTnLst>
                                </p:cTn>
                              </p:par>
                              <p:par>
                                <p:cTn id="11" presetID="3" presetClass="emph" presetSubtype="2" fill="hold" nodeType="withEffect">
                                  <p:stCondLst>
                                    <p:cond delay="250"/>
                                  </p:stCondLst>
                                  <p:childTnLst>
                                    <p:animClr clrSpc="rgb" dir="cw">
                                      <p:cBhvr override="childStyle">
                                        <p:cTn id="12" dur="500" fill="hold"/>
                                        <p:tgtEl>
                                          <p:spTgt spid="3">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3">
                                            <p:txEl>
                                              <p:pRg st="1" end="1"/>
                                            </p:txEl>
                                          </p:spTgt>
                                        </p:tgtEl>
                                        <p:attrNameLst>
                                          <p:attrName>style.color</p:attrName>
                                        </p:attrNameLst>
                                      </p:cBhvr>
                                      <p:to>
                                        <a:srgbClr val="C0E4FF"/>
                                      </p:to>
                                    </p:animClr>
                                  </p:childTnLst>
                                </p:cTn>
                              </p:par>
                              <p:par>
                                <p:cTn id="17" presetID="3" presetClass="emph" presetSubtype="2" fill="hold" nodeType="withEffect">
                                  <p:stCondLst>
                                    <p:cond delay="250"/>
                                  </p:stCondLst>
                                  <p:childTnLst>
                                    <p:animClr clrSpc="rgb" dir="cw">
                                      <p:cBhvr override="childStyle">
                                        <p:cTn id="18" dur="500" fill="hold"/>
                                        <p:tgtEl>
                                          <p:spTgt spid="3">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3">
                                            <p:txEl>
                                              <p:pRg st="2" end="2"/>
                                            </p:txEl>
                                          </p:spTgt>
                                        </p:tgtEl>
                                        <p:attrNameLst>
                                          <p:attrName>style.color</p:attrName>
                                        </p:attrNameLst>
                                      </p:cBhvr>
                                      <p:to>
                                        <a:srgbClr val="C0E4FF"/>
                                      </p:to>
                                    </p:animClr>
                                  </p:childTnLst>
                                </p:cTn>
                              </p:par>
                              <p:par>
                                <p:cTn id="23" presetID="3" presetClass="emph" presetSubtype="2" fill="hold" nodeType="withEffect">
                                  <p:stCondLst>
                                    <p:cond delay="250"/>
                                  </p:stCondLst>
                                  <p:childTnLst>
                                    <p:animClr clrSpc="rgb" dir="cw">
                                      <p:cBhvr override="childStyle">
                                        <p:cTn id="24" dur="500" fill="hold"/>
                                        <p:tgtEl>
                                          <p:spTgt spid="3">
                                            <p:txEl>
                                              <p:pRg st="3" end="3"/>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Suggestions (auto-complete)</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Rich </a:t>
            </a:r>
            <a:r>
              <a:rPr lang="en-US" sz="3600" dirty="0">
                <a:solidFill>
                  <a:srgbClr val="CDEAFF"/>
                </a:solidFill>
                <a:latin typeface="Segoe UI Light" panose="020B0502040204020203" pitchFamily="34" charset="0"/>
                <a:cs typeface="Segoe UI Light" panose="020B0502040204020203" pitchFamily="34" charset="0"/>
              </a:rPr>
              <a:t>structured queries (filter, select, sort) that combines with </a:t>
            </a:r>
            <a:r>
              <a:rPr lang="en-US" sz="3600" dirty="0" smtClean="0">
                <a:solidFill>
                  <a:srgbClr val="CDEAFF"/>
                </a:solidFill>
                <a:latin typeface="Segoe UI Light" panose="020B0502040204020203" pitchFamily="34" charset="0"/>
                <a:cs typeface="Segoe UI Light" panose="020B0502040204020203" pitchFamily="34" charset="0"/>
              </a:rPr>
              <a:t>search</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Scoring </a:t>
            </a:r>
            <a:r>
              <a:rPr lang="en-US" sz="3600" dirty="0">
                <a:solidFill>
                  <a:srgbClr val="CDEAFF"/>
                </a:solidFill>
                <a:latin typeface="Segoe UI Light" panose="020B0502040204020203" pitchFamily="34" charset="0"/>
                <a:cs typeface="Segoe UI Light" panose="020B0502040204020203" pitchFamily="34" charset="0"/>
              </a:rPr>
              <a:t>profiles to model search result </a:t>
            </a:r>
            <a:r>
              <a:rPr lang="en-US" sz="3600" dirty="0" smtClean="0">
                <a:solidFill>
                  <a:srgbClr val="CDEAFF"/>
                </a:solidFill>
                <a:latin typeface="Segoe UI Light" panose="020B0502040204020203" pitchFamily="34" charset="0"/>
                <a:cs typeface="Segoe UI Light" panose="020B0502040204020203" pitchFamily="34" charset="0"/>
              </a:rPr>
              <a:t>relevance</a:t>
            </a:r>
          </a:p>
          <a:p>
            <a:pPr marL="823500" lvl="1" indent="-571500">
              <a:spcBef>
                <a:spcPts val="1200"/>
              </a:spcBef>
            </a:pPr>
            <a:r>
              <a:rPr lang="en-US" sz="3600" dirty="0">
                <a:solidFill>
                  <a:srgbClr val="CDEAFF"/>
                </a:solidFill>
                <a:latin typeface="Segoe UI Light" panose="020B0502040204020203" pitchFamily="34" charset="0"/>
                <a:cs typeface="Segoe UI Light" panose="020B0502040204020203" pitchFamily="34" charset="0"/>
              </a:rPr>
              <a:t>Geo-spatial support integrated in filtering, sorting and </a:t>
            </a:r>
            <a:r>
              <a:rPr lang="en-US" sz="3600" dirty="0" smtClean="0">
                <a:solidFill>
                  <a:srgbClr val="CDEAFF"/>
                </a:solidFill>
                <a:latin typeface="Segoe UI Light" panose="020B0502040204020203" pitchFamily="34" charset="0"/>
                <a:cs typeface="Segoe UI Light" panose="020B0502040204020203" pitchFamily="34" charset="0"/>
              </a:rPr>
              <a:t>ranking</a:t>
            </a:r>
          </a:p>
        </p:txBody>
      </p:sp>
    </p:spTree>
    <p:extLst>
      <p:ext uri="{BB962C8B-B14F-4D97-AF65-F5344CB8AC3E}">
        <p14:creationId xmlns:p14="http://schemas.microsoft.com/office/powerpoint/2010/main" val="136200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3">
                                            <p:txEl>
                                              <p:pRg st="0" end="0"/>
                                            </p:txEl>
                                          </p:spTgt>
                                        </p:tgtEl>
                                        <p:attrNameLst>
                                          <p:attrName>style.color</p:attrName>
                                        </p:attrNameLst>
                                      </p:cBhvr>
                                      <p:to>
                                        <a:srgbClr val="C0E4FF"/>
                                      </p:to>
                                    </p:animClr>
                                  </p:childTnLst>
                                </p:cTn>
                              </p:par>
                              <p:par>
                                <p:cTn id="11" presetID="3" presetClass="emph" presetSubtype="2" fill="hold" nodeType="withEffect">
                                  <p:stCondLst>
                                    <p:cond delay="250"/>
                                  </p:stCondLst>
                                  <p:childTnLst>
                                    <p:animClr clrSpc="rgb" dir="cw">
                                      <p:cBhvr override="childStyle">
                                        <p:cTn id="12" dur="500" fill="hold"/>
                                        <p:tgtEl>
                                          <p:spTgt spid="3">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3">
                                            <p:txEl>
                                              <p:pRg st="1" end="1"/>
                                            </p:txEl>
                                          </p:spTgt>
                                        </p:tgtEl>
                                        <p:attrNameLst>
                                          <p:attrName>style.color</p:attrName>
                                        </p:attrNameLst>
                                      </p:cBhvr>
                                      <p:to>
                                        <a:srgbClr val="C0E4FF"/>
                                      </p:to>
                                    </p:animClr>
                                  </p:childTnLst>
                                </p:cTn>
                              </p:par>
                              <p:par>
                                <p:cTn id="17" presetID="3" presetClass="emph" presetSubtype="2" fill="hold" nodeType="withEffect">
                                  <p:stCondLst>
                                    <p:cond delay="250"/>
                                  </p:stCondLst>
                                  <p:childTnLst>
                                    <p:animClr clrSpc="rgb" dir="cw">
                                      <p:cBhvr override="childStyle">
                                        <p:cTn id="18" dur="500" fill="hold"/>
                                        <p:tgtEl>
                                          <p:spTgt spid="3">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3">
                                            <p:txEl>
                                              <p:pRg st="2" end="2"/>
                                            </p:txEl>
                                          </p:spTgt>
                                        </p:tgtEl>
                                        <p:attrNameLst>
                                          <p:attrName>style.color</p:attrName>
                                        </p:attrNameLst>
                                      </p:cBhvr>
                                      <p:to>
                                        <a:srgbClr val="C0E4FF"/>
                                      </p:to>
                                    </p:animClr>
                                  </p:childTnLst>
                                </p:cTn>
                              </p:par>
                              <p:par>
                                <p:cTn id="23" presetID="3" presetClass="emph" presetSubtype="2" fill="hold" nodeType="withEffect">
                                  <p:stCondLst>
                                    <p:cond delay="250"/>
                                  </p:stCondLst>
                                  <p:childTnLst>
                                    <p:animClr clrSpc="rgb" dir="cw">
                                      <p:cBhvr override="childStyle">
                                        <p:cTn id="24" dur="500" fill="hold"/>
                                        <p:tgtEl>
                                          <p:spTgt spid="3">
                                            <p:txEl>
                                              <p:pRg st="3" end="3"/>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Azure Search </a:t>
            </a:r>
            <a:r>
              <a:rPr lang="en-US" dirty="0" smtClean="0"/>
              <a:t>walkthrough</a:t>
            </a:r>
            <a:endParaRPr lang="en-US" dirty="0"/>
          </a:p>
        </p:txBody>
      </p:sp>
    </p:spTree>
    <p:extLst>
      <p:ext uri="{BB962C8B-B14F-4D97-AF65-F5344CB8AC3E}">
        <p14:creationId xmlns:p14="http://schemas.microsoft.com/office/powerpoint/2010/main" val="243464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r="3720"/>
          <a:stretch/>
        </p:blipFill>
        <p:spPr>
          <a:xfrm>
            <a:off x="307428" y="714254"/>
            <a:ext cx="10145419"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spTree>
    <p:extLst>
      <p:ext uri="{BB962C8B-B14F-4D97-AF65-F5344CB8AC3E}">
        <p14:creationId xmlns:p14="http://schemas.microsoft.com/office/powerpoint/2010/main" val="747930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323" r="35609"/>
          <a:stretch/>
        </p:blipFill>
        <p:spPr>
          <a:xfrm>
            <a:off x="307428" y="714254"/>
            <a:ext cx="7705749" cy="6025626"/>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Global Availability</a:t>
            </a:r>
            <a:endParaRPr lang="en-US" dirty="0"/>
          </a:p>
        </p:txBody>
      </p:sp>
    </p:spTree>
    <p:extLst>
      <p:ext uri="{BB962C8B-B14F-4D97-AF65-F5344CB8AC3E}">
        <p14:creationId xmlns:p14="http://schemas.microsoft.com/office/powerpoint/2010/main" val="42622799"/>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3264245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53966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08303" y="4627850"/>
            <a:ext cx="1863467" cy="1371600"/>
          </a:xfrm>
          <a:prstGeom prst="rect">
            <a:avLst/>
          </a:prstGeom>
        </p:spPr>
      </p:pic>
      <p:sp>
        <p:nvSpPr>
          <p:cNvPr id="2" name="Title 1"/>
          <p:cNvSpPr>
            <a:spLocks noGrp="1"/>
          </p:cNvSpPr>
          <p:nvPr>
            <p:ph type="ctrTitle"/>
          </p:nvPr>
        </p:nvSpPr>
        <p:spPr/>
        <p:txBody>
          <a:bodyPr/>
          <a:lstStyle/>
          <a:p>
            <a:r>
              <a:rPr lang="en-US" dirty="0" err="1" smtClean="0"/>
              <a:t>HDInsight</a:t>
            </a:r>
            <a:endParaRPr lang="en-US" dirty="0"/>
          </a:p>
        </p:txBody>
      </p:sp>
    </p:spTree>
    <p:extLst>
      <p:ext uri="{BB962C8B-B14F-4D97-AF65-F5344CB8AC3E}">
        <p14:creationId xmlns:p14="http://schemas.microsoft.com/office/powerpoint/2010/main" val="4193319664"/>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530728129"/>
              </p:ext>
            </p:extLst>
          </p:nvPr>
        </p:nvGraphicFramePr>
        <p:xfrm>
          <a:off x="908708" y="2034856"/>
          <a:ext cx="10374584" cy="3577177"/>
        </p:xfrm>
        <a:graphic>
          <a:graphicData uri="http://schemas.openxmlformats.org/drawingml/2006/table">
            <a:tbl>
              <a:tblPr bandRow="1">
                <a:tableStyleId>{5C22544A-7EE6-4342-B048-85BDC9FD1C3A}</a:tableStyleId>
              </a:tblPr>
              <a:tblGrid>
                <a:gridCol w="1672018">
                  <a:extLst>
                    <a:ext uri="{9D8B030D-6E8A-4147-A177-3AD203B41FA5}">
                      <a16:colId xmlns="" xmlns:a16="http://schemas.microsoft.com/office/drawing/2014/main" val="20000"/>
                    </a:ext>
                  </a:extLst>
                </a:gridCol>
                <a:gridCol w="4067504">
                  <a:extLst>
                    <a:ext uri="{9D8B030D-6E8A-4147-A177-3AD203B41FA5}">
                      <a16:colId xmlns="" xmlns:a16="http://schemas.microsoft.com/office/drawing/2014/main" val="20001"/>
                    </a:ext>
                  </a:extLst>
                </a:gridCol>
                <a:gridCol w="4635062">
                  <a:extLst>
                    <a:ext uri="{9D8B030D-6E8A-4147-A177-3AD203B41FA5}">
                      <a16:colId xmlns="" xmlns:a16="http://schemas.microsoft.com/office/drawing/2014/main" val="20002"/>
                    </a:ext>
                  </a:extLst>
                </a:gridCol>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0"/>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1"/>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2"/>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3"/>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4"/>
                  </a:ext>
                </a:extLst>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5"/>
                  </a:ext>
                </a:extLst>
              </a:tr>
            </a:tbl>
          </a:graphicData>
        </a:graphic>
      </p:graphicFrame>
      <p:sp>
        <p:nvSpPr>
          <p:cNvPr id="11" name="TextBox 10"/>
          <p:cNvSpPr txBox="1"/>
          <p:nvPr/>
        </p:nvSpPr>
        <p:spPr>
          <a:xfrm>
            <a:off x="3673061" y="6091826"/>
            <a:ext cx="4845878" cy="246221"/>
          </a:xfrm>
          <a:prstGeom prst="rect">
            <a:avLst/>
          </a:prstGeom>
          <a:noFill/>
        </p:spPr>
        <p:txBody>
          <a:bodyPr wrap="none" lIns="0" tIns="0" rIns="0" bIns="0" rtlCol="0" anchor="b" anchorCtr="0">
            <a:spAutoFit/>
          </a:bodyPr>
          <a:lstStyle/>
          <a:p>
            <a:pPr defTabSz="913951">
              <a:defRPr/>
            </a:pPr>
            <a:r>
              <a:rPr lang="en-US" sz="16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1184740"/>
            <a:ext cx="933073" cy="686786"/>
          </a:xfrm>
          <a:prstGeom prst="rect">
            <a:avLst/>
          </a:prstGeom>
        </p:spPr>
      </p:pic>
      <p:pic>
        <p:nvPicPr>
          <p:cNvPr id="14" name="Picture 13"/>
          <p:cNvPicPr>
            <a:picLocks noChangeAspect="1"/>
          </p:cNvPicPr>
          <p:nvPr/>
        </p:nvPicPr>
        <p:blipFill>
          <a:blip r:embed="rId4"/>
          <a:stretch>
            <a:fillRect/>
          </a:stretch>
        </p:blipFill>
        <p:spPr>
          <a:xfrm>
            <a:off x="4288539" y="1100106"/>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Relational DB vs</a:t>
            </a:r>
            <a:r>
              <a:rPr lang="en-US" sz="2800" dirty="0"/>
              <a:t>. Hadoop</a:t>
            </a:r>
          </a:p>
        </p:txBody>
      </p:sp>
    </p:spTree>
    <p:extLst>
      <p:ext uri="{BB962C8B-B14F-4D97-AF65-F5344CB8AC3E}">
        <p14:creationId xmlns:p14="http://schemas.microsoft.com/office/powerpoint/2010/main" val="266826617"/>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Existing </a:t>
            </a:r>
            <a:r>
              <a:rPr lang="en-US" sz="3600" dirty="0" smtClean="0"/>
              <a:t>ecosystem</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Hive</a:t>
            </a:r>
          </a:p>
          <a:p>
            <a:pPr marL="0" indent="0" algn="ctr">
              <a:buNone/>
            </a:pPr>
            <a:r>
              <a:rPr lang="en-US" sz="3200" dirty="0"/>
              <a:t>Pig</a:t>
            </a:r>
          </a:p>
          <a:p>
            <a:pPr marL="0" indent="0" algn="ctr">
              <a:buNone/>
            </a:pPr>
            <a:r>
              <a:rPr lang="en-US" sz="3200" dirty="0"/>
              <a:t>Mahout</a:t>
            </a:r>
          </a:p>
          <a:p>
            <a:pPr marL="0" indent="0" algn="ctr">
              <a:buNone/>
            </a:pPr>
            <a:r>
              <a:rPr lang="en-US" sz="3200" dirty="0"/>
              <a:t>Cascading</a:t>
            </a:r>
          </a:p>
          <a:p>
            <a:pPr marL="0" indent="0" algn="ctr">
              <a:buNone/>
            </a:pPr>
            <a:r>
              <a:rPr lang="en-US" sz="3200" dirty="0"/>
              <a:t>Scalding</a:t>
            </a:r>
          </a:p>
          <a:p>
            <a:pPr marL="0" indent="0" algn="ctr">
              <a:buNone/>
            </a:pPr>
            <a:r>
              <a:rPr lang="en-US" sz="3200" dirty="0" err="1"/>
              <a:t>Scoobi</a:t>
            </a:r>
            <a:endParaRPr lang="en-US" sz="3200" dirty="0"/>
          </a:p>
          <a:p>
            <a:pPr marL="0" indent="0" algn="ctr">
              <a:buNone/>
            </a:pPr>
            <a:r>
              <a:rPr lang="en-US" sz="3200" dirty="0"/>
              <a:t>Pegasus</a:t>
            </a:r>
          </a:p>
          <a:p>
            <a:pPr marL="0" indent="0" algn="ctr">
              <a:buNone/>
            </a:pPr>
            <a:r>
              <a:rPr lang="en-US" sz="3200" dirty="0" smtClean="0"/>
              <a:t>…</a:t>
            </a:r>
            <a:endParaRPr lang="en-US" sz="3200" dirty="0"/>
          </a:p>
        </p:txBody>
      </p:sp>
    </p:spTree>
    <p:extLst>
      <p:ext uri="{BB962C8B-B14F-4D97-AF65-F5344CB8AC3E}">
        <p14:creationId xmlns:p14="http://schemas.microsoft.com/office/powerpoint/2010/main" val="179932839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1491102910"/>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Microsoft .</a:t>
            </a:r>
            <a:r>
              <a:rPr lang="en-US" sz="3600" dirty="0" smtClean="0"/>
              <a:t>NET</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C#</a:t>
            </a:r>
          </a:p>
          <a:p>
            <a:pPr marL="0" indent="0" algn="ctr">
              <a:buNone/>
            </a:pPr>
            <a:r>
              <a:rPr lang="en-US" sz="3200" dirty="0"/>
              <a:t>F#</a:t>
            </a:r>
          </a:p>
          <a:p>
            <a:pPr marL="0" indent="0" algn="ctr">
              <a:buNone/>
            </a:pPr>
            <a:r>
              <a:rPr lang="en-US" sz="3200" dirty="0"/>
              <a:t>Map/Reduce</a:t>
            </a:r>
          </a:p>
          <a:p>
            <a:pPr marL="0" indent="0" algn="ctr">
              <a:buNone/>
            </a:pPr>
            <a:r>
              <a:rPr lang="en-US" sz="3200" dirty="0"/>
              <a:t>Microsoft .NET management </a:t>
            </a:r>
            <a:r>
              <a:rPr lang="en-US" sz="3200" dirty="0" smtClean="0"/>
              <a:t>clients</a:t>
            </a:r>
            <a:endParaRPr lang="en-US" sz="3200" dirty="0"/>
          </a:p>
        </p:txBody>
      </p:sp>
    </p:spTree>
    <p:extLst>
      <p:ext uri="{BB962C8B-B14F-4D97-AF65-F5344CB8AC3E}">
        <p14:creationId xmlns:p14="http://schemas.microsoft.com/office/powerpoint/2010/main" val="3316226643"/>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DevOps / IT </a:t>
            </a:r>
            <a:r>
              <a:rPr lang="en-US" sz="3600" dirty="0" smtClean="0"/>
              <a:t>Pros</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PowerShell</a:t>
            </a:r>
          </a:p>
          <a:p>
            <a:pPr marL="0" indent="0" algn="ctr">
              <a:buNone/>
            </a:pPr>
            <a:r>
              <a:rPr lang="en-US" sz="3200" dirty="0"/>
              <a:t>Cross-Platform CLI tools (</a:t>
            </a:r>
            <a:r>
              <a:rPr lang="en-US" sz="3200" dirty="0" err="1"/>
              <a:t>xplat</a:t>
            </a:r>
            <a:r>
              <a:rPr lang="en-US" sz="3200" dirty="0"/>
              <a:t>-cli</a:t>
            </a:r>
            <a:r>
              <a:rPr lang="en-US" sz="3200" dirty="0" smtClean="0"/>
              <a:t>)</a:t>
            </a:r>
            <a:endParaRPr lang="en-US" sz="3200" dirty="0"/>
          </a:p>
        </p:txBody>
      </p:sp>
    </p:spTree>
    <p:extLst>
      <p:ext uri="{BB962C8B-B14F-4D97-AF65-F5344CB8AC3E}">
        <p14:creationId xmlns:p14="http://schemas.microsoft.com/office/powerpoint/2010/main" val="2345277134"/>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Warehousing</a:t>
            </a:r>
            <a:endParaRPr lang="en-US" dirty="0"/>
          </a:p>
        </p:txBody>
      </p:sp>
      <p:grpSp>
        <p:nvGrpSpPr>
          <p:cNvPr id="59" name="Group 58"/>
          <p:cNvGrpSpPr/>
          <p:nvPr>
            <p:custDataLst>
              <p:custData r:id="rId1"/>
            </p:custDataLst>
          </p:nvPr>
        </p:nvGrpSpPr>
        <p:grpSpPr>
          <a:xfrm>
            <a:off x="10031158" y="4211882"/>
            <a:ext cx="1805469" cy="2096110"/>
            <a:chOff x="9418600" y="2722100"/>
            <a:chExt cx="2131910" cy="2475101"/>
          </a:xfrm>
        </p:grpSpPr>
        <p:pic>
          <p:nvPicPr>
            <p:cNvPr id="61" name="Picture 60"/>
            <p:cNvPicPr>
              <a:picLocks noChangeAspect="1"/>
            </p:cNvPicPr>
            <p:nvPr/>
          </p:nvPicPr>
          <p:blipFill>
            <a:blip r:embed="rId4"/>
            <a:stretch>
              <a:fillRect/>
            </a:stretch>
          </p:blipFill>
          <p:spPr>
            <a:xfrm>
              <a:off x="9418600" y="2952089"/>
              <a:ext cx="2131908" cy="1765939"/>
            </a:xfrm>
            <a:prstGeom prst="rect">
              <a:avLst/>
            </a:prstGeom>
          </p:spPr>
        </p:pic>
        <p:sp>
          <p:nvSpPr>
            <p:cNvPr id="72" name="Rectangle 71"/>
            <p:cNvSpPr/>
            <p:nvPr/>
          </p:nvSpPr>
          <p:spPr>
            <a:xfrm>
              <a:off x="10172112" y="2722100"/>
              <a:ext cx="1378398" cy="1995928"/>
            </a:xfrm>
            <a:prstGeom prst="rect">
              <a:avLst/>
            </a:prstGeom>
            <a:solidFill>
              <a:schemeClr val="tx2"/>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73" name="Group 72"/>
            <p:cNvGrpSpPr>
              <a:grpSpLocks noChangeAspect="1"/>
            </p:cNvGrpSpPr>
            <p:nvPr/>
          </p:nvGrpSpPr>
          <p:grpSpPr>
            <a:xfrm>
              <a:off x="10172111" y="3333824"/>
              <a:ext cx="914402" cy="1157144"/>
              <a:chOff x="1615697" y="5096400"/>
              <a:chExt cx="822961" cy="1041429"/>
            </a:xfrm>
          </p:grpSpPr>
          <p:sp>
            <p:nvSpPr>
              <p:cNvPr id="81" name="Rectangle 80"/>
              <p:cNvSpPr/>
              <p:nvPr/>
            </p:nvSpPr>
            <p:spPr bwMode="auto">
              <a:xfrm>
                <a:off x="1632171" y="5172501"/>
                <a:ext cx="790012" cy="907577"/>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82" name="Group 81"/>
              <p:cNvGrpSpPr/>
              <p:nvPr/>
            </p:nvGrpSpPr>
            <p:grpSpPr>
              <a:xfrm>
                <a:off x="1615697" y="5096400"/>
                <a:ext cx="822961" cy="1041429"/>
                <a:chOff x="932649" y="2464581"/>
                <a:chExt cx="822961" cy="1041429"/>
              </a:xfrm>
            </p:grpSpPr>
            <p:sp>
              <p:nvSpPr>
                <p:cNvPr id="83" name="Oval 82"/>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84" name="Freeform 123"/>
                <p:cNvSpPr>
                  <a:spLocks noEditPoints="1"/>
                </p:cNvSpPr>
                <p:nvPr/>
              </p:nvSpPr>
              <p:spPr bwMode="auto">
                <a:xfrm>
                  <a:off x="932649" y="2542266"/>
                  <a:ext cx="822961" cy="963744"/>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80" name="TextBox 79"/>
            <p:cNvSpPr txBox="1"/>
            <p:nvPr/>
          </p:nvSpPr>
          <p:spPr>
            <a:xfrm>
              <a:off x="10411216" y="4521232"/>
              <a:ext cx="436187" cy="675969"/>
            </a:xfrm>
            <a:prstGeom prst="rect">
              <a:avLst/>
            </a:prstGeom>
            <a:noFill/>
          </p:spPr>
          <p:txBody>
            <a:bodyPr wrap="none" lIns="182880" tIns="146304" rIns="182880" bIns="146304" rtlCol="0">
              <a:spAutoFit/>
            </a:bodyPr>
            <a:lstStyle/>
            <a:p>
              <a:pPr algn="ctr" defTabSz="932742">
                <a:lnSpc>
                  <a:spcPct val="90000"/>
                </a:lnSpc>
                <a:spcAft>
                  <a:spcPts val="600"/>
                </a:spcAft>
              </a:pPr>
              <a:endParaRPr lang="en-US" sz="2000" kern="0" dirty="0" smtClean="0">
                <a:solidFill>
                  <a:srgbClr val="51515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102016442"/>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a:spLocks noChangeAspect="1"/>
          </p:cNvSpPr>
          <p:nvPr/>
        </p:nvSpPr>
        <p:spPr bwMode="auto">
          <a:xfrm>
            <a:off x="6903480" y="623934"/>
            <a:ext cx="969591" cy="968827"/>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a:grpSpLocks noChangeAspect="1"/>
          </p:cNvGrpSpPr>
          <p:nvPr/>
        </p:nvGrpSpPr>
        <p:grpSpPr>
          <a:xfrm>
            <a:off x="1031136" y="599637"/>
            <a:ext cx="9912137" cy="4280628"/>
            <a:chOff x="579437" y="1965325"/>
            <a:chExt cx="11704320" cy="5054594"/>
          </a:xfrm>
        </p:grpSpPr>
        <p:sp>
          <p:nvSpPr>
            <p:cNvPr id="41" name="Rectangle 40"/>
            <p:cNvSpPr/>
            <p:nvPr/>
          </p:nvSpPr>
          <p:spPr bwMode="auto">
            <a:xfrm>
              <a:off x="579437" y="1965325"/>
              <a:ext cx="11704319" cy="5029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4" tIns="182828" rIns="182828" bIns="45706" numCol="1" spcCol="0" rtlCol="0" fromWordArt="0" anchor="t" anchorCtr="0" forceAA="0" compatLnSpc="1">
              <a:prstTxWarp prst="textNoShape">
                <a:avLst/>
              </a:prstTxWarp>
              <a:noAutofit/>
            </a:bodyPr>
            <a:lstStyle/>
            <a:p>
              <a:pPr algn="r" defTabSz="931505">
                <a:lnSpc>
                  <a:spcPct val="90000"/>
                </a:lnSpc>
                <a:spcAft>
                  <a:spcPts val="600"/>
                </a:spcAft>
              </a:pPr>
              <a:endParaRPr lang="en-US" kern="0" dirty="0" smtClean="0">
                <a:solidFill>
                  <a:srgbClr val="505050"/>
                </a:solidFill>
                <a:latin typeface="Segoe UI Semibold" panose="020B0702040204020203" pitchFamily="34" charset="0"/>
                <a:cs typeface="Segoe UI Semibold" panose="020B0702040204020203" pitchFamily="34" charset="0"/>
              </a:endParaRPr>
            </a:p>
          </p:txBody>
        </p:sp>
        <p:grpSp>
          <p:nvGrpSpPr>
            <p:cNvPr id="42" name="Group 41"/>
            <p:cNvGrpSpPr/>
            <p:nvPr/>
          </p:nvGrpSpPr>
          <p:grpSpPr>
            <a:xfrm>
              <a:off x="1082255" y="2272273"/>
              <a:ext cx="11201502" cy="4747646"/>
              <a:chOff x="884937" y="1954396"/>
              <a:chExt cx="11201502" cy="4747646"/>
            </a:xfrm>
          </p:grpSpPr>
          <p:pic>
            <p:nvPicPr>
              <p:cNvPr id="44" name="Picture 43"/>
              <p:cNvPicPr>
                <a:picLocks noChangeAspect="1"/>
              </p:cNvPicPr>
              <p:nvPr/>
            </p:nvPicPr>
            <p:blipFill>
              <a:blip r:embed="rId3"/>
              <a:stretch>
                <a:fillRect/>
              </a:stretch>
            </p:blipFill>
            <p:spPr>
              <a:xfrm>
                <a:off x="9397840" y="2952089"/>
                <a:ext cx="2131908" cy="1765939"/>
              </a:xfrm>
              <a:prstGeom prst="rect">
                <a:avLst/>
              </a:prstGeom>
            </p:spPr>
          </p:pic>
          <p:pic>
            <p:nvPicPr>
              <p:cNvPr id="45" name="Picture 44"/>
              <p:cNvPicPr>
                <a:picLocks noChangeAspect="1"/>
              </p:cNvPicPr>
              <p:nvPr/>
            </p:nvPicPr>
            <p:blipFill>
              <a:blip r:embed="rId4"/>
              <a:stretch>
                <a:fillRect/>
              </a:stretch>
            </p:blipFill>
            <p:spPr>
              <a:xfrm>
                <a:off x="4835743" y="3301269"/>
                <a:ext cx="1254636" cy="1248756"/>
              </a:xfrm>
              <a:prstGeom prst="rect">
                <a:avLst/>
              </a:prstGeom>
            </p:spPr>
          </p:pic>
          <p:sp>
            <p:nvSpPr>
              <p:cNvPr id="46" name="TextBox 45"/>
              <p:cNvSpPr txBox="1"/>
              <p:nvPr/>
            </p:nvSpPr>
            <p:spPr>
              <a:xfrm>
                <a:off x="4611274" y="4521231"/>
                <a:ext cx="1682833"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App Service</a:t>
                </a:r>
              </a:p>
            </p:txBody>
          </p:sp>
          <p:sp>
            <p:nvSpPr>
              <p:cNvPr id="47" name="TextBox 46"/>
              <p:cNvSpPr txBox="1"/>
              <p:nvPr/>
            </p:nvSpPr>
            <p:spPr>
              <a:xfrm>
                <a:off x="6516608" y="4521231"/>
                <a:ext cx="2613152"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Database</a:t>
                </a:r>
              </a:p>
            </p:txBody>
          </p:sp>
          <p:cxnSp>
            <p:nvCxnSpPr>
              <p:cNvPr id="48" name="Elbow Connector 47"/>
              <p:cNvCxnSpPr/>
              <p:nvPr/>
            </p:nvCxnSpPr>
            <p:spPr>
              <a:xfrm rot="10800000">
                <a:off x="4967512" y="5253399"/>
                <a:ext cx="5130721" cy="547406"/>
              </a:xfrm>
              <a:prstGeom prst="bentConnector2">
                <a:avLst/>
              </a:prstGeom>
              <a:noFill/>
              <a:ln w="25400" cap="flat" cmpd="sng" algn="ctr">
                <a:solidFill>
                  <a:srgbClr val="00B050"/>
                </a:solidFill>
                <a:prstDash val="solid"/>
                <a:headEnd type="arrow"/>
                <a:tailEnd type="arrow"/>
              </a:ln>
              <a:effectLst/>
            </p:spPr>
          </p:cxnSp>
          <p:sp>
            <p:nvSpPr>
              <p:cNvPr id="49" name="TextBox 48"/>
              <p:cNvSpPr txBox="1"/>
              <p:nvPr/>
            </p:nvSpPr>
            <p:spPr>
              <a:xfrm>
                <a:off x="9129760" y="6091488"/>
                <a:ext cx="2956679" cy="61055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Azure Machine Learning</a:t>
                </a:r>
              </a:p>
            </p:txBody>
          </p:sp>
          <p:sp>
            <p:nvSpPr>
              <p:cNvPr id="50" name="TextBox 49"/>
              <p:cNvSpPr txBox="1"/>
              <p:nvPr/>
            </p:nvSpPr>
            <p:spPr>
              <a:xfrm>
                <a:off x="6438064" y="5833689"/>
                <a:ext cx="1989584"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Intelligent App</a:t>
                </a:r>
              </a:p>
            </p:txBody>
          </p:sp>
          <p:sp>
            <p:nvSpPr>
              <p:cNvPr id="51" name="TextBox 50"/>
              <p:cNvSpPr txBox="1"/>
              <p:nvPr/>
            </p:nvSpPr>
            <p:spPr>
              <a:xfrm>
                <a:off x="7281046" y="2660730"/>
                <a:ext cx="1084271" cy="517065"/>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Hadoop</a:t>
                </a:r>
              </a:p>
            </p:txBody>
          </p:sp>
          <p:grpSp>
            <p:nvGrpSpPr>
              <p:cNvPr id="52" name="Group 51"/>
              <p:cNvGrpSpPr/>
              <p:nvPr/>
            </p:nvGrpSpPr>
            <p:grpSpPr>
              <a:xfrm>
                <a:off x="884937" y="3234537"/>
                <a:ext cx="2237516" cy="1376415"/>
                <a:chOff x="1966540" y="1894093"/>
                <a:chExt cx="3906824" cy="2403294"/>
              </a:xfrm>
            </p:grpSpPr>
            <p:sp>
              <p:nvSpPr>
                <p:cNvPr id="72" name="Freeform 71"/>
                <p:cNvSpPr/>
                <p:nvPr/>
              </p:nvSpPr>
              <p:spPr bwMode="auto">
                <a:xfrm>
                  <a:off x="1981944"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rgbClr val="FFFFFF">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3" name="Picture 72"/>
                <p:cNvPicPr>
                  <a:picLocks noChangeAspect="1"/>
                </p:cNvPicPr>
                <p:nvPr/>
              </p:nvPicPr>
              <p:blipFill rotWithShape="1">
                <a:blip r:embed="rId5"/>
                <a:srcRect r="4671" b="3054"/>
                <a:stretch/>
              </p:blipFill>
              <p:spPr>
                <a:xfrm>
                  <a:off x="2187702" y="2127894"/>
                  <a:ext cx="3413900" cy="1952877"/>
                </a:xfrm>
                <a:prstGeom prst="rect">
                  <a:avLst/>
                </a:prstGeom>
                <a:noFill/>
                <a:ln w="9525">
                  <a:solidFill>
                    <a:srgbClr val="505050">
                      <a:lumMod val="50000"/>
                    </a:srgbClr>
                  </a:solidFill>
                </a:ln>
              </p:spPr>
            </p:pic>
            <p:sp>
              <p:nvSpPr>
                <p:cNvPr id="74" name="Freeform 73"/>
                <p:cNvSpPr/>
                <p:nvPr/>
              </p:nvSpPr>
              <p:spPr bwMode="auto">
                <a:xfrm>
                  <a:off x="1966540" y="1894093"/>
                  <a:ext cx="3906824" cy="2403294"/>
                </a:xfrm>
                <a:custGeom>
                  <a:avLst/>
                  <a:gdLst>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4924 w 1584566"/>
                    <a:gd name="connsiteY5" fmla="*/ 2045161 h 2051210"/>
                    <a:gd name="connsiteX6" fmla="*/ 0 w 1584566"/>
                    <a:gd name="connsiteY6" fmla="*/ 2020772 h 2051210"/>
                    <a:gd name="connsiteX7" fmla="*/ 0 w 1584566"/>
                    <a:gd name="connsiteY7" fmla="*/ 62658 h 2051210"/>
                    <a:gd name="connsiteX8" fmla="*/ 62658 w 1584566"/>
                    <a:gd name="connsiteY8" fmla="*/ 0 h 2051210"/>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0 w 1584566"/>
                    <a:gd name="connsiteY5" fmla="*/ 2020772 h 2051210"/>
                    <a:gd name="connsiteX6" fmla="*/ 0 w 1584566"/>
                    <a:gd name="connsiteY6" fmla="*/ 62658 h 2051210"/>
                    <a:gd name="connsiteX7" fmla="*/ 62658 w 1584566"/>
                    <a:gd name="connsiteY7" fmla="*/ 0 h 2051210"/>
                    <a:gd name="connsiteX0" fmla="*/ 62658 w 1584566"/>
                    <a:gd name="connsiteY0" fmla="*/ 0 h 2020772"/>
                    <a:gd name="connsiteX1" fmla="*/ 1547663 w 1584566"/>
                    <a:gd name="connsiteY1" fmla="*/ 0 h 2020772"/>
                    <a:gd name="connsiteX2" fmla="*/ 1572052 w 1584566"/>
                    <a:gd name="connsiteY2" fmla="*/ 4924 h 2020772"/>
                    <a:gd name="connsiteX3" fmla="*/ 1584566 w 1584566"/>
                    <a:gd name="connsiteY3" fmla="*/ 13361 h 2020772"/>
                    <a:gd name="connsiteX4" fmla="*/ 0 w 1584566"/>
                    <a:gd name="connsiteY4" fmla="*/ 2020772 h 2020772"/>
                    <a:gd name="connsiteX5" fmla="*/ 0 w 1584566"/>
                    <a:gd name="connsiteY5" fmla="*/ 62658 h 2020772"/>
                    <a:gd name="connsiteX6" fmla="*/ 62658 w 1584566"/>
                    <a:gd name="connsiteY6" fmla="*/ 0 h 2020772"/>
                    <a:gd name="connsiteX0" fmla="*/ 62658 w 1572052"/>
                    <a:gd name="connsiteY0" fmla="*/ 0 h 2020772"/>
                    <a:gd name="connsiteX1" fmla="*/ 1547663 w 1572052"/>
                    <a:gd name="connsiteY1" fmla="*/ 0 h 2020772"/>
                    <a:gd name="connsiteX2" fmla="*/ 1572052 w 1572052"/>
                    <a:gd name="connsiteY2" fmla="*/ 4924 h 2020772"/>
                    <a:gd name="connsiteX3" fmla="*/ 0 w 1572052"/>
                    <a:gd name="connsiteY3" fmla="*/ 2020772 h 2020772"/>
                    <a:gd name="connsiteX4" fmla="*/ 0 w 1572052"/>
                    <a:gd name="connsiteY4" fmla="*/ 62658 h 2020772"/>
                    <a:gd name="connsiteX5" fmla="*/ 62658 w 1572052"/>
                    <a:gd name="connsiteY5" fmla="*/ 0 h 2020772"/>
                    <a:gd name="connsiteX0" fmla="*/ 62658 w 1578053"/>
                    <a:gd name="connsiteY0" fmla="*/ 295 h 2021067"/>
                    <a:gd name="connsiteX1" fmla="*/ 1547663 w 1578053"/>
                    <a:gd name="connsiteY1" fmla="*/ 295 h 2021067"/>
                    <a:gd name="connsiteX2" fmla="*/ 1578053 w 1578053"/>
                    <a:gd name="connsiteY2" fmla="*/ 2093 h 2021067"/>
                    <a:gd name="connsiteX3" fmla="*/ 0 w 1578053"/>
                    <a:gd name="connsiteY3" fmla="*/ 2021067 h 2021067"/>
                    <a:gd name="connsiteX4" fmla="*/ 0 w 1578053"/>
                    <a:gd name="connsiteY4" fmla="*/ 62953 h 2021067"/>
                    <a:gd name="connsiteX5" fmla="*/ 62658 w 1578053"/>
                    <a:gd name="connsiteY5" fmla="*/ 295 h 202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8053" h="2021067">
                      <a:moveTo>
                        <a:pt x="62658" y="295"/>
                      </a:moveTo>
                      <a:lnTo>
                        <a:pt x="1547663" y="295"/>
                      </a:lnTo>
                      <a:cubicBezTo>
                        <a:pt x="1556314" y="295"/>
                        <a:pt x="1570557" y="-1078"/>
                        <a:pt x="1578053" y="2093"/>
                      </a:cubicBezTo>
                      <a:lnTo>
                        <a:pt x="0" y="2021067"/>
                      </a:lnTo>
                      <a:lnTo>
                        <a:pt x="0" y="62953"/>
                      </a:lnTo>
                      <a:cubicBezTo>
                        <a:pt x="0" y="28348"/>
                        <a:pt x="28053" y="295"/>
                        <a:pt x="62658" y="295"/>
                      </a:cubicBezTo>
                      <a:close/>
                    </a:path>
                  </a:pathLst>
                </a:custGeom>
                <a:solidFill>
                  <a:srgbClr val="000000">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5" name="Picture 31" descr="E:\Eric Suchiang FD\Icons\Metro Icon\Metro icons ALL WHITE\start_windows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ight Arrow 52"/>
              <p:cNvSpPr/>
              <p:nvPr/>
            </p:nvSpPr>
            <p:spPr bwMode="auto">
              <a:xfrm>
                <a:off x="3248624" y="3842808"/>
                <a:ext cx="13716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grpSp>
            <p:nvGrpSpPr>
              <p:cNvPr id="54" name="Group 53"/>
              <p:cNvGrpSpPr>
                <a:grpSpLocks noChangeAspect="1"/>
              </p:cNvGrpSpPr>
              <p:nvPr/>
            </p:nvGrpSpPr>
            <p:grpSpPr>
              <a:xfrm>
                <a:off x="7365981" y="3333827"/>
                <a:ext cx="914400" cy="1187440"/>
                <a:chOff x="1545413" y="5096400"/>
                <a:chExt cx="822960" cy="1068695"/>
              </a:xfrm>
            </p:grpSpPr>
            <p:sp>
              <p:nvSpPr>
                <p:cNvPr id="68" name="Rectangle 67"/>
                <p:cNvSpPr/>
                <p:nvPr/>
              </p:nvSpPr>
              <p:spPr bwMode="auto">
                <a:xfrm>
                  <a:off x="1557008"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srgbClr val="C00000"/>
                    </a:solidFill>
                    <a:latin typeface="Calibri Light" panose="020F0302020204030204"/>
                    <a:ea typeface="Segoe UI" pitchFamily="34" charset="0"/>
                    <a:cs typeface="Segoe UI" pitchFamily="34" charset="0"/>
                  </a:endParaRPr>
                </a:p>
              </p:txBody>
            </p:sp>
            <p:grpSp>
              <p:nvGrpSpPr>
                <p:cNvPr id="69" name="Group 68"/>
                <p:cNvGrpSpPr/>
                <p:nvPr/>
              </p:nvGrpSpPr>
              <p:grpSpPr>
                <a:xfrm>
                  <a:off x="1545413" y="5096400"/>
                  <a:ext cx="822960" cy="1068695"/>
                  <a:chOff x="862365" y="2464581"/>
                  <a:chExt cx="822960" cy="1068695"/>
                </a:xfrm>
              </p:grpSpPr>
              <p:sp>
                <p:nvSpPr>
                  <p:cNvPr id="70" name="Oval 69"/>
                  <p:cNvSpPr>
                    <a:spLocks noChangeArrowheads="1"/>
                  </p:cNvSpPr>
                  <p:nvPr/>
                </p:nvSpPr>
                <p:spPr bwMode="auto">
                  <a:xfrm>
                    <a:off x="876444" y="2464581"/>
                    <a:ext cx="794803" cy="151025"/>
                  </a:xfrm>
                  <a:prstGeom prst="ellipse">
                    <a:avLst/>
                  </a:prstGeom>
                  <a:solidFill>
                    <a:srgbClr val="C00000">
                      <a:alpha val="5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a:solidFill>
                        <a:srgbClr val="C00000"/>
                      </a:solidFill>
                    </a:endParaRPr>
                  </a:p>
                </p:txBody>
              </p:sp>
              <p:sp>
                <p:nvSpPr>
                  <p:cNvPr id="71" name="Freeform 123"/>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C00000"/>
                      </a:solidFill>
                    </a:endParaRPr>
                  </a:p>
                </p:txBody>
              </p:sp>
            </p:grpSp>
          </p:grpSp>
          <p:sp>
            <p:nvSpPr>
              <p:cNvPr id="55" name="Rectangle 54"/>
              <p:cNvSpPr/>
              <p:nvPr/>
            </p:nvSpPr>
            <p:spPr>
              <a:xfrm>
                <a:off x="10187469" y="2722099"/>
                <a:ext cx="1342279" cy="2011971"/>
              </a:xfrm>
              <a:prstGeom prst="rect">
                <a:avLst/>
              </a:prstGeom>
              <a:solidFill>
                <a:schemeClr val="bg1"/>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56" name="Group 55"/>
              <p:cNvGrpSpPr>
                <a:grpSpLocks noChangeAspect="1"/>
              </p:cNvGrpSpPr>
              <p:nvPr/>
            </p:nvGrpSpPr>
            <p:grpSpPr>
              <a:xfrm>
                <a:off x="10172112" y="3333827"/>
                <a:ext cx="914401" cy="1187440"/>
                <a:chOff x="1615697" y="5096400"/>
                <a:chExt cx="822960" cy="1068695"/>
              </a:xfrm>
            </p:grpSpPr>
            <p:sp>
              <p:nvSpPr>
                <p:cNvPr id="64" name="Rectangle 63"/>
                <p:cNvSpPr/>
                <p:nvPr/>
              </p:nvSpPr>
              <p:spPr bwMode="auto">
                <a:xfrm>
                  <a:off x="1632171"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65" name="Group 64"/>
                <p:cNvGrpSpPr/>
                <p:nvPr/>
              </p:nvGrpSpPr>
              <p:grpSpPr>
                <a:xfrm>
                  <a:off x="1615697" y="5096400"/>
                  <a:ext cx="822960" cy="1068695"/>
                  <a:chOff x="932649" y="2464581"/>
                  <a:chExt cx="822960" cy="1068695"/>
                </a:xfrm>
              </p:grpSpPr>
              <p:sp>
                <p:nvSpPr>
                  <p:cNvPr id="66" name="Oval 65"/>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67" name="Freeform 123"/>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57" name="Right Arrow 56"/>
              <p:cNvSpPr/>
              <p:nvPr/>
            </p:nvSpPr>
            <p:spPr bwMode="auto">
              <a:xfrm>
                <a:off x="6221561" y="3842808"/>
                <a:ext cx="100584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8" name="Right Arrow 57"/>
              <p:cNvSpPr/>
              <p:nvPr/>
            </p:nvSpPr>
            <p:spPr bwMode="auto">
              <a:xfrm>
                <a:off x="8401685" y="3842808"/>
                <a:ext cx="9144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9" name="Right Arrow 58"/>
              <p:cNvSpPr/>
              <p:nvPr/>
            </p:nvSpPr>
            <p:spPr bwMode="auto">
              <a:xfrm rot="5400000">
                <a:off x="10223776" y="2672340"/>
                <a:ext cx="82296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60" name="Rectangle 59"/>
              <p:cNvSpPr/>
              <p:nvPr/>
            </p:nvSpPr>
            <p:spPr>
              <a:xfrm>
                <a:off x="8577385" y="2348511"/>
                <a:ext cx="2103120" cy="91440"/>
              </a:xfrm>
              <a:prstGeom prst="rect">
                <a:avLst/>
              </a:prstGeom>
              <a:solidFill>
                <a:srgbClr val="BAD80A"/>
              </a:solidFill>
              <a:ln w="10795" cap="flat" cmpd="sng" algn="ctr">
                <a:noFill/>
                <a:prstDash val="solid"/>
              </a:ln>
              <a:effectLst/>
            </p:spPr>
            <p:txBody>
              <a:bodyPr rtlCol="0" anchor="ctr"/>
              <a:lstStyle/>
              <a:p>
                <a:pPr algn="ctr" defTabSz="932742"/>
                <a:endParaRPr lang="en-US" kern="0" smtClean="0">
                  <a:solidFill>
                    <a:srgbClr val="FFFFFF"/>
                  </a:solidFill>
                </a:endParaRPr>
              </a:p>
            </p:txBody>
          </p:sp>
          <p:sp>
            <p:nvSpPr>
              <p:cNvPr id="61" name="Freeform 60"/>
              <p:cNvSpPr>
                <a:spLocks noChangeAspect="1"/>
              </p:cNvSpPr>
              <p:nvPr/>
            </p:nvSpPr>
            <p:spPr bwMode="auto">
              <a:xfrm>
                <a:off x="7467959" y="1954396"/>
                <a:ext cx="908398" cy="63708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5AA1"/>
              </a:solidFill>
              <a:ln>
                <a:noFill/>
              </a:ln>
            </p:spPr>
            <p:txBody>
              <a:bodyPr vert="horz" wrap="square" lIns="91414" tIns="45706" rIns="91414" bIns="45706" numCol="1" anchor="t" anchorCtr="0" compatLnSpc="1">
                <a:prstTxWarp prst="textNoShape">
                  <a:avLst/>
                </a:prstTxWarp>
              </a:bodyPr>
              <a:lstStyle/>
              <a:p>
                <a:pPr defTabSz="931505"/>
                <a:endParaRPr lang="en-IN" kern="0" smtClean="0">
                  <a:solidFill>
                    <a:srgbClr val="000000"/>
                  </a:solidFill>
                </a:endParaRPr>
              </a:p>
            </p:txBody>
          </p:sp>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6850" y="5483709"/>
                <a:ext cx="640080" cy="640080"/>
              </a:xfrm>
              <a:prstGeom prst="rect">
                <a:avLst/>
              </a:prstGeom>
            </p:spPr>
          </p:pic>
          <p:sp>
            <p:nvSpPr>
              <p:cNvPr id="63" name="TextBox 62"/>
              <p:cNvSpPr txBox="1"/>
              <p:nvPr/>
            </p:nvSpPr>
            <p:spPr>
              <a:xfrm>
                <a:off x="9576717" y="4521231"/>
                <a:ext cx="2105192" cy="849463"/>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a:t>
                </a:r>
                <a:br>
                  <a:rPr lang="en-US" sz="2000" kern="0" dirty="0" smtClean="0">
                    <a:solidFill>
                      <a:srgbClr val="515151"/>
                    </a:solidFill>
                    <a:latin typeface="Segoe UI Semilight" panose="020B0402040204020203" pitchFamily="34" charset="0"/>
                    <a:cs typeface="Segoe UI Semilight" panose="020B0402040204020203" pitchFamily="34" charset="0"/>
                  </a:rPr>
                </a:br>
                <a:r>
                  <a:rPr lang="en-US" sz="2000" kern="0" dirty="0" smtClean="0">
                    <a:solidFill>
                      <a:srgbClr val="515151"/>
                    </a:solidFill>
                    <a:latin typeface="Segoe UI Semilight" panose="020B0402040204020203" pitchFamily="34" charset="0"/>
                    <a:cs typeface="Segoe UI Semilight" panose="020B0402040204020203" pitchFamily="34" charset="0"/>
                  </a:rPr>
                  <a:t>Warehouse</a:t>
                </a:r>
              </a:p>
            </p:txBody>
          </p:sp>
        </p:grpSp>
        <p:sp>
          <p:nvSpPr>
            <p:cNvPr id="43" name="TextBox 42"/>
            <p:cNvSpPr txBox="1"/>
            <p:nvPr/>
          </p:nvSpPr>
          <p:spPr>
            <a:xfrm>
              <a:off x="1527155" y="2960672"/>
              <a:ext cx="1350819"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Power BI</a:t>
              </a:r>
            </a:p>
          </p:txBody>
        </p:sp>
      </p:grpSp>
      <p:sp>
        <p:nvSpPr>
          <p:cNvPr id="77" name="Rectangle 76"/>
          <p:cNvSpPr/>
          <p:nvPr/>
        </p:nvSpPr>
        <p:spPr>
          <a:xfrm>
            <a:off x="398437" y="689764"/>
            <a:ext cx="7329188" cy="523220"/>
          </a:xfrm>
          <a:prstGeom prst="rect">
            <a:avLst/>
          </a:prstGeom>
        </p:spPr>
        <p:txBody>
          <a:bodyPr wrap="square">
            <a:spAutoFit/>
          </a:bodyPr>
          <a:lstStyle/>
          <a:p>
            <a:pPr>
              <a:spcAft>
                <a:spcPts val="600"/>
              </a:spcAft>
            </a:pPr>
            <a:r>
              <a:rPr lang="en-US" sz="2800" dirty="0" smtClean="0">
                <a:solidFill>
                  <a:srgbClr val="000000"/>
                </a:solidFill>
                <a:latin typeface="Segoe UI Light"/>
                <a:ea typeface="Calibri" panose="020F0502020204030204" pitchFamily="34" charset="0"/>
                <a:cs typeface="Calibri" panose="020F0502020204030204" pitchFamily="34" charset="0"/>
              </a:rPr>
              <a:t>A relational data warehouse-as-a-service</a:t>
            </a:r>
          </a:p>
        </p:txBody>
      </p:sp>
    </p:spTree>
    <p:extLst>
      <p:ext uri="{BB962C8B-B14F-4D97-AF65-F5344CB8AC3E}">
        <p14:creationId xmlns:p14="http://schemas.microsoft.com/office/powerpoint/2010/main" val="1582977058"/>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339303"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485870"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32437"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32437"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8" name="Rectangle 7"/>
          <p:cNvSpPr/>
          <p:nvPr/>
        </p:nvSpPr>
        <p:spPr bwMode="auto">
          <a:xfrm>
            <a:off x="4485870"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Powered by the Cloud</a:t>
            </a:r>
          </a:p>
        </p:txBody>
      </p:sp>
      <p:sp>
        <p:nvSpPr>
          <p:cNvPr id="9" name="Rectangle 8"/>
          <p:cNvSpPr/>
          <p:nvPr/>
        </p:nvSpPr>
        <p:spPr bwMode="auto">
          <a:xfrm>
            <a:off x="8339303"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Market Leading Price &amp; Performance</a:t>
            </a:r>
          </a:p>
        </p:txBody>
      </p:sp>
      <p:sp>
        <p:nvSpPr>
          <p:cNvPr id="10" name="TextBox 9"/>
          <p:cNvSpPr txBox="1"/>
          <p:nvPr/>
        </p:nvSpPr>
        <p:spPr>
          <a:xfrm>
            <a:off x="632437" y="1966475"/>
            <a:ext cx="3200400" cy="2252924"/>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Scales to petabytes of data</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Massively Parallel Processing</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Instant-on compute scales in seconds</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Query Relational / Non-Relational</a:t>
            </a:r>
          </a:p>
        </p:txBody>
      </p:sp>
      <p:sp>
        <p:nvSpPr>
          <p:cNvPr id="11" name="TextBox 10"/>
          <p:cNvSpPr txBox="1"/>
          <p:nvPr/>
        </p:nvSpPr>
        <p:spPr>
          <a:xfrm>
            <a:off x="4485869" y="1966475"/>
            <a:ext cx="3200401" cy="200362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Get started in minutes</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Integrated with Azure ML, </a:t>
            </a:r>
            <a:r>
              <a:rPr lang="en-US" dirty="0" err="1" smtClean="0">
                <a:gradFill>
                  <a:gsLst>
                    <a:gs pos="2917">
                      <a:srgbClr val="000000"/>
                    </a:gs>
                    <a:gs pos="30000">
                      <a:srgbClr val="000000"/>
                    </a:gs>
                  </a:gsLst>
                  <a:lin ang="5400000" scaled="0"/>
                </a:gradFill>
                <a:latin typeface="Segoe UI Light"/>
              </a:rPr>
              <a:t>PowerBI</a:t>
            </a:r>
            <a:r>
              <a:rPr lang="en-US" dirty="0" smtClean="0">
                <a:gradFill>
                  <a:gsLst>
                    <a:gs pos="2917">
                      <a:srgbClr val="000000"/>
                    </a:gs>
                    <a:gs pos="30000">
                      <a:srgbClr val="000000"/>
                    </a:gs>
                  </a:gsLst>
                  <a:lin ang="5400000" scaled="0"/>
                </a:gradFill>
                <a:latin typeface="Segoe UI Light"/>
              </a:rPr>
              <a:t> &amp; ADF</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Enterprise Ready</a:t>
            </a:r>
          </a:p>
          <a:p>
            <a:pPr>
              <a:lnSpc>
                <a:spcPct val="90000"/>
              </a:lnSpc>
              <a:spcAft>
                <a:spcPts val="1200"/>
              </a:spcAft>
            </a:pPr>
            <a:endParaRPr lang="en-US" dirty="0">
              <a:gradFill>
                <a:gsLst>
                  <a:gs pos="2917">
                    <a:srgbClr val="000000"/>
                  </a:gs>
                  <a:gs pos="30000">
                    <a:srgbClr val="000000"/>
                  </a:gs>
                </a:gsLst>
                <a:lin ang="5400000" scaled="0"/>
              </a:gradFill>
              <a:latin typeface="Segoe UI Light"/>
            </a:endParaRPr>
          </a:p>
        </p:txBody>
      </p:sp>
      <p:sp>
        <p:nvSpPr>
          <p:cNvPr id="12" name="TextBox 11"/>
          <p:cNvSpPr txBox="1"/>
          <p:nvPr/>
        </p:nvSpPr>
        <p:spPr>
          <a:xfrm>
            <a:off x="8339302" y="1966475"/>
            <a:ext cx="3200401" cy="234833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Simple billing compute &amp; storage</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Pay for what you need, when you need it with dynamic pause</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Bring DW to the Cloud without rewriting</a:t>
            </a:r>
            <a:endParaRPr lang="en-US" dirty="0">
              <a:gradFill>
                <a:gsLst>
                  <a:gs pos="2917">
                    <a:srgbClr val="000000"/>
                  </a:gs>
                  <a:gs pos="30000">
                    <a:srgbClr val="000000"/>
                  </a:gs>
                </a:gsLst>
                <a:lin ang="5400000" scaled="0"/>
              </a:gradFill>
              <a:latin typeface="Segoe UI Light"/>
            </a:endParaRPr>
          </a:p>
        </p:txBody>
      </p:sp>
    </p:spTree>
    <p:extLst>
      <p:ext uri="{BB962C8B-B14F-4D97-AF65-F5344CB8AC3E}">
        <p14:creationId xmlns:p14="http://schemas.microsoft.com/office/powerpoint/2010/main" val="2806076776"/>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sv-SE" sz="6000" dirty="0"/>
              <a:t>MongoDB, MySQL, Oracle, </a:t>
            </a:r>
            <a:r>
              <a:rPr lang="en-US" sz="6000" dirty="0"/>
              <a:t>Cassandra</a:t>
            </a:r>
            <a:r>
              <a:rPr lang="sv-SE" sz="6000" dirty="0"/>
              <a:t>, Neo4j and more</a:t>
            </a:r>
            <a:r>
              <a:rPr lang="en-US" sz="6000" dirty="0"/>
              <a:t/>
            </a:r>
            <a:br>
              <a:rPr lang="en-US" sz="6000" dirty="0"/>
            </a:br>
            <a:endParaRPr lang="en-US" sz="6000" dirty="0"/>
          </a:p>
        </p:txBody>
      </p:sp>
    </p:spTree>
    <p:extLst>
      <p:ext uri="{BB962C8B-B14F-4D97-AF65-F5344CB8AC3E}">
        <p14:creationId xmlns:p14="http://schemas.microsoft.com/office/powerpoint/2010/main" val="1241715242"/>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4000" dirty="0" smtClean="0"/>
              <a:t>Additional Database options in Azure</a:t>
            </a:r>
            <a:endParaRPr lang="en-US" sz="4000" dirty="0"/>
          </a:p>
        </p:txBody>
      </p:sp>
      <p:sp>
        <p:nvSpPr>
          <p:cNvPr id="10" name="Content Placeholder 9"/>
          <p:cNvSpPr>
            <a:spLocks noGrp="1"/>
          </p:cNvSpPr>
          <p:nvPr>
            <p:ph sz="quarter" idx="10"/>
          </p:nvPr>
        </p:nvSpPr>
        <p:spPr/>
        <p:txBody>
          <a:bodyPr/>
          <a:lstStyle/>
          <a:p>
            <a:r>
              <a:rPr lang="en-US" sz="3200" dirty="0"/>
              <a:t>Azure Table Service is a “Big Table” entity store.</a:t>
            </a:r>
          </a:p>
          <a:p>
            <a:r>
              <a:rPr lang="en-US" sz="3200" dirty="0"/>
              <a:t>MongoDB is a document (JSON) store.</a:t>
            </a:r>
          </a:p>
          <a:p>
            <a:r>
              <a:rPr lang="en-US" sz="3200" dirty="0"/>
              <a:t>Cassandra is a columnar store with excellent replication.</a:t>
            </a:r>
          </a:p>
          <a:p>
            <a:r>
              <a:rPr lang="en-US" sz="3200" dirty="0" err="1"/>
              <a:t>HBase</a:t>
            </a:r>
            <a:r>
              <a:rPr lang="en-US" sz="3200" dirty="0"/>
              <a:t> is a Big Data (Hadoop) store available in </a:t>
            </a:r>
            <a:r>
              <a:rPr lang="en-US" sz="3200" dirty="0" err="1"/>
              <a:t>HDInsight</a:t>
            </a:r>
            <a:r>
              <a:rPr lang="en-US" sz="3200" dirty="0"/>
              <a:t>.</a:t>
            </a:r>
          </a:p>
          <a:p>
            <a:r>
              <a:rPr lang="en-US" sz="3200" dirty="0"/>
              <a:t>Oracle VMs are supported in Azure.</a:t>
            </a:r>
          </a:p>
          <a:p>
            <a:r>
              <a:rPr lang="en-US" sz="3200" dirty="0"/>
              <a:t>MySQL is offered from the partner </a:t>
            </a:r>
            <a:r>
              <a:rPr lang="en-US" sz="3200" dirty="0" err="1"/>
              <a:t>ClearDB</a:t>
            </a:r>
            <a:r>
              <a:rPr lang="en-US" sz="3200" dirty="0" smtClean="0"/>
              <a:t>.</a:t>
            </a:r>
            <a:endParaRPr lang="en-US" sz="3200" dirty="0"/>
          </a:p>
        </p:txBody>
      </p:sp>
    </p:spTree>
    <p:extLst>
      <p:ext uri="{BB962C8B-B14F-4D97-AF65-F5344CB8AC3E}">
        <p14:creationId xmlns:p14="http://schemas.microsoft.com/office/powerpoint/2010/main" val="310004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2935623035"/>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spTree>
    <p:extLst>
      <p:ext uri="{BB962C8B-B14F-4D97-AF65-F5344CB8AC3E}">
        <p14:creationId xmlns:p14="http://schemas.microsoft.com/office/powerpoint/2010/main" val="1480454054"/>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72C6"/>
                </a:solidFill>
              </a:rPr>
              <a:t>SQL Database The </a:t>
            </a:r>
            <a:r>
              <a:rPr lang="en-US" sz="3600" dirty="0" smtClean="0">
                <a:solidFill>
                  <a:srgbClr val="0072C6"/>
                </a:solidFill>
              </a:rPr>
              <a:t>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1144563385"/>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189673cb-4923-4bbb-94d6-78aeba63d872" Revision="1" Stencil="System.MyShapes" StencilVersion="1.0"/>
</Control>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30EFEA-9AEA-457C-BAA8-93C4281792F5}">
  <ds:schemaRef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infopath/2007/PartnerControls"/>
    <ds:schemaRef ds:uri="fee586e5-3c92-48eb-9898-42915e590ada"/>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4.xml><?xml version="1.0" encoding="utf-8"?>
<ds:datastoreItem xmlns:ds="http://schemas.openxmlformats.org/officeDocument/2006/customXml" ds:itemID="{1A09340B-B734-4C22-9285-A73C3253D8F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AzureEvent</Template>
  <TotalTime>93</TotalTime>
  <Words>6109</Words>
  <Application>Microsoft Office PowerPoint</Application>
  <PresentationFormat>Widescreen</PresentationFormat>
  <Paragraphs>771</Paragraphs>
  <Slides>81</Slides>
  <Notes>62</Notes>
  <HiddenSlides>1</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81</vt:i4>
      </vt:variant>
    </vt:vector>
  </HeadingPairs>
  <TitlesOfParts>
    <vt:vector size="93" baseType="lpstr">
      <vt:lpstr>Arial</vt:lpstr>
      <vt:lpstr>Calibri</vt:lpstr>
      <vt:lpstr>Calibri Light</vt:lpstr>
      <vt:lpstr>Consolas</vt:lpstr>
      <vt:lpstr>Segoe UI</vt:lpstr>
      <vt:lpstr>Segoe UI Light</vt:lpstr>
      <vt:lpstr>Segoe UI Semibold</vt:lpstr>
      <vt:lpstr>Segoe UI Semilight</vt:lpstr>
      <vt:lpstr>Wingdings</vt:lpstr>
      <vt:lpstr>Wingdings 3</vt:lpstr>
      <vt:lpstr>1_Azure Event</vt:lpstr>
      <vt:lpstr>Visio</vt:lpstr>
      <vt:lpstr>Azure Data Overview</vt:lpstr>
      <vt:lpstr>Agenda</vt:lpstr>
      <vt:lpstr>SQL Database</vt:lpstr>
      <vt:lpstr>PowerPoint Presentation</vt:lpstr>
      <vt:lpstr>Architecture</vt:lpstr>
      <vt:lpstr>A Server is not a machine</vt:lpstr>
      <vt:lpstr>SQL Database The Basics </vt:lpstr>
      <vt:lpstr>SQL Database The Basics</vt:lpstr>
      <vt:lpstr>PowerPoint Presentation</vt:lpstr>
      <vt:lpstr>PowerPoint Presentation</vt:lpstr>
      <vt:lpstr>PowerPoint Presentation</vt:lpstr>
      <vt:lpstr>PowerPoint Presentation</vt:lpstr>
      <vt:lpstr>PowerPoint Presentation</vt:lpstr>
      <vt:lpstr>SQL Database Server</vt:lpstr>
      <vt:lpstr>PowerPoint Presentation</vt:lpstr>
      <vt:lpstr>Provision Servers Interactively </vt:lpstr>
      <vt:lpstr>Provision Servers Interactively</vt:lpstr>
      <vt:lpstr>Automate Server Provisioning</vt:lpstr>
      <vt:lpstr>Automate Server Provisioning</vt:lpstr>
      <vt:lpstr>Demo: Creating A SQL Database Server and a SQL Database</vt:lpstr>
      <vt:lpstr>PowerPoint Presentation</vt:lpstr>
      <vt:lpstr>PowerPoint Presentation</vt:lpstr>
      <vt:lpstr>PowerPoint Presentation</vt:lpstr>
      <vt:lpstr>PowerPoint Presentation</vt:lpstr>
      <vt:lpstr>PowerPoint Presentation</vt:lpstr>
      <vt:lpstr>PowerPoint Presentation</vt:lpstr>
      <vt:lpstr>Demo: Connect from on premise and deploy your database</vt:lpstr>
      <vt:lpstr>Use Familiar Technologies</vt:lpstr>
      <vt:lpstr>Use Familiar Technologies - Languages</vt:lpstr>
      <vt:lpstr>Use Familiar Technologies - Frameworks</vt:lpstr>
      <vt:lpstr>Use Familiar Technologies - Tools</vt:lpstr>
      <vt:lpstr>Unsupported SQL Server Features </vt:lpstr>
      <vt:lpstr>Azure SQL Database Management Portal</vt:lpstr>
      <vt:lpstr>Demo: DAC Deployment  From SQL Server Management Studio</vt:lpstr>
      <vt:lpstr>Elastic Scale</vt:lpstr>
      <vt:lpstr>PowerPoint Presentation</vt:lpstr>
      <vt:lpstr>SQL Database Considerations and Best Practices</vt:lpstr>
      <vt:lpstr>Scalability options in Azure SQL DB</vt:lpstr>
      <vt:lpstr>PowerPoint Presentation</vt:lpstr>
      <vt:lpstr>SQL Server VM</vt:lpstr>
      <vt:lpstr>Run SQL on VM</vt:lpstr>
      <vt:lpstr>Why (at least) two offerings of SQL in Azure?</vt:lpstr>
      <vt:lpstr>SQL Database</vt:lpstr>
      <vt:lpstr>Other features SQL IaaS supports that SQL Database doesn’t (yet)</vt:lpstr>
      <vt:lpstr>Demo: Standing up a SQL Server in Azure using Marketplace</vt:lpstr>
      <vt:lpstr>DocumentDB</vt:lpstr>
      <vt:lpstr>Fully managed, scalable JSON document database service</vt:lpstr>
      <vt:lpstr>Microsoft Azure Data Services</vt:lpstr>
      <vt:lpstr>MongoDB</vt:lpstr>
      <vt:lpstr>Tunable Consistency – four distinct levels </vt:lpstr>
      <vt:lpstr>Tunable Consistency Strong  </vt:lpstr>
      <vt:lpstr>Tunable Consistency Bounded Stateless </vt:lpstr>
      <vt:lpstr>Tunable Consistency Session </vt:lpstr>
      <vt:lpstr>Tunable Consistency Eventual </vt:lpstr>
      <vt:lpstr>PowerPoint Presentation</vt:lpstr>
      <vt:lpstr>Demo: Interacting with DocumentDB</vt:lpstr>
      <vt:lpstr>Search</vt:lpstr>
      <vt:lpstr>Azure Search</vt:lpstr>
      <vt:lpstr>Azure Search</vt:lpstr>
      <vt:lpstr>Search Functionality </vt:lpstr>
      <vt:lpstr>Search Functionality </vt:lpstr>
      <vt:lpstr>Demo: Azure Search walkthrough</vt:lpstr>
      <vt:lpstr>PowerPoint Presentation</vt:lpstr>
      <vt:lpstr>PowerPoint Presentation</vt:lpstr>
      <vt:lpstr>PowerPoint Presentation</vt:lpstr>
      <vt:lpstr>PowerPoint Presentation</vt:lpstr>
      <vt:lpstr>HDInsight</vt:lpstr>
      <vt:lpstr>PowerPoint Presentation</vt:lpstr>
      <vt:lpstr>Programming HDInsight – Existing ecosystem</vt:lpstr>
      <vt:lpstr>Programming HDInsight – Microsoft .NET</vt:lpstr>
      <vt:lpstr>Programming HDInsight – DevOps / IT Pros</vt:lpstr>
      <vt:lpstr>Data Warehousing</vt:lpstr>
      <vt:lpstr>PowerPoint Presentation</vt:lpstr>
      <vt:lpstr>PowerPoint Presentation</vt:lpstr>
      <vt:lpstr>MongoDB, MySQL, Oracle, Cassandra, Neo4j and more </vt:lpstr>
      <vt:lpstr>Additional Database options in Azure</vt:lpstr>
      <vt:lpstr>PowerPoint Presentation</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Nazik Huq</cp:lastModifiedBy>
  <cp:revision>16</cp:revision>
  <cp:lastPrinted>2014-03-26T17:46:13Z</cp:lastPrinted>
  <dcterms:created xsi:type="dcterms:W3CDTF">2015-04-25T14:54:57Z</dcterms:created>
  <dcterms:modified xsi:type="dcterms:W3CDTF">2015-06-19T09:09:45Z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